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0175200" cy="40233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2" roundtripDataSignature="AMtx7mgUZ/EanI988gELEzf8evnhnh3MyA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F48322D-04D2-3C56-DD47-32AADFB8DFD4}" name="Psyche Loui" initials="PL" userId="Psyche Loui" providerId="None"/>
  <p188:author id="{8443ED59-20C7-4FDF-8DCA-8A14D1AA1C8C}" name="Microsoft Office User" initials="MOU" userId="Microsoft Office User" providerId="None"/>
  <p188:author id="{69476EAC-FB54-8C2F-AB79-40A1C2D50B41}" name="Nicholas Kathios" initials="NK" userId="S::kathios.n@northeastern.edu::77c2cf40-b9b3-4832-a38c-f57aba02b30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67AC"/>
    <a:srgbClr val="D55E00"/>
    <a:srgbClr val="CA99A4"/>
    <a:srgbClr val="E7D3E1"/>
    <a:srgbClr val="9A0000"/>
    <a:srgbClr val="CB86BA"/>
    <a:srgbClr val="CFC6D8"/>
    <a:srgbClr val="159BD4"/>
    <a:srgbClr val="161693"/>
    <a:srgbClr val="F500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6393"/>
    <p:restoredTop sz="96296"/>
  </p:normalViewPr>
  <p:slideViewPr>
    <p:cSldViewPr snapToGrid="0" snapToObjects="1">
      <p:cViewPr varScale="1">
        <p:scale>
          <a:sx n="20" d="100"/>
          <a:sy n="20" d="100"/>
        </p:scale>
        <p:origin x="3392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12" Type="http://customschemas.google.com/relationships/presentationmetadata" Target="metadata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15" Type="http://schemas.openxmlformats.org/officeDocument/2006/relationships/theme" Target="theme/theme1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2263140" y="6584529"/>
            <a:ext cx="25648920" cy="14007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0"/>
              <a:buFont typeface="Calibri"/>
              <a:buNone/>
              <a:defRPr sz="19802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771900" y="21131957"/>
            <a:ext cx="22631400" cy="97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7920"/>
            </a:lvl1pPr>
            <a:lvl2pPr lvl="1" algn="ctr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6600"/>
            </a:lvl2pPr>
            <a:lvl3pPr lvl="2" algn="ctr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5940"/>
            </a:lvl3pPr>
            <a:lvl4pPr lvl="3" algn="ctr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5280"/>
            </a:lvl4pPr>
            <a:lvl5pPr lvl="4" algn="ctr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5280"/>
            </a:lvl5pPr>
            <a:lvl6pPr lvl="5" algn="ctr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5280"/>
            </a:lvl6pPr>
            <a:lvl7pPr lvl="6" algn="ctr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5280"/>
            </a:lvl7pPr>
            <a:lvl8pPr lvl="7" algn="ctr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5280"/>
            </a:lvl8pPr>
            <a:lvl9pPr lvl="8" algn="ctr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528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dt" idx="10"/>
          </p:nvPr>
        </p:nvSpPr>
        <p:spPr>
          <a:xfrm>
            <a:off x="2074545" y="37290597"/>
            <a:ext cx="6789420" cy="214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ftr" idx="11"/>
          </p:nvPr>
        </p:nvSpPr>
        <p:spPr>
          <a:xfrm>
            <a:off x="9995535" y="37290597"/>
            <a:ext cx="10184130" cy="214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21311235" y="37290597"/>
            <a:ext cx="6789420" cy="214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2074545" y="2142084"/>
            <a:ext cx="26026110" cy="7776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2074545" y="10710335"/>
            <a:ext cx="12824460" cy="2552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14378" lvl="0" indent="-235783" algn="l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28756" lvl="1" indent="-235783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943137" lvl="2" indent="-235783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257515" lvl="3" indent="-235783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571893" lvl="4" indent="-235783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886272" lvl="5" indent="-235783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200650" lvl="6" indent="-235783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515030" lvl="7" indent="-235783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829409" lvl="8" indent="-235783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15276195" y="10710335"/>
            <a:ext cx="12824460" cy="2552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14378" lvl="0" indent="-235783" algn="l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28756" lvl="1" indent="-235783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943137" lvl="2" indent="-235783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257515" lvl="3" indent="-235783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571893" lvl="4" indent="-235783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886272" lvl="5" indent="-235783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200650" lvl="6" indent="-235783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515030" lvl="7" indent="-235783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829409" lvl="8" indent="-235783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2074545" y="37290597"/>
            <a:ext cx="6789420" cy="214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9995535" y="37290597"/>
            <a:ext cx="10184130" cy="214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21311235" y="37290597"/>
            <a:ext cx="6789420" cy="214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2078474" y="2142084"/>
            <a:ext cx="26026110" cy="7776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2078479" y="9862824"/>
            <a:ext cx="12765522" cy="483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14378" lvl="0" indent="-157190" algn="l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7920" b="1"/>
            </a:lvl1pPr>
            <a:lvl2pPr marL="628756" lvl="1" indent="-157190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6600" b="1"/>
            </a:lvl2pPr>
            <a:lvl3pPr marL="943137" lvl="2" indent="-157190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5940" b="1"/>
            </a:lvl3pPr>
            <a:lvl4pPr marL="1257515" lvl="3" indent="-157190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5280" b="1"/>
            </a:lvl4pPr>
            <a:lvl5pPr marL="1571893" lvl="4" indent="-157190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5280" b="1"/>
            </a:lvl5pPr>
            <a:lvl6pPr marL="1886272" lvl="5" indent="-157190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5280" b="1"/>
            </a:lvl6pPr>
            <a:lvl7pPr marL="2200650" lvl="6" indent="-157190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5280" b="1"/>
            </a:lvl7pPr>
            <a:lvl8pPr marL="2515030" lvl="7" indent="-157190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5280" b="1"/>
            </a:lvl8pPr>
            <a:lvl9pPr marL="2829409" lvl="8" indent="-157190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5280" b="1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2078479" y="14696442"/>
            <a:ext cx="12765522" cy="2161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14378" lvl="0" indent="-235783" algn="l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28756" lvl="1" indent="-235783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943137" lvl="2" indent="-235783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257515" lvl="3" indent="-235783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571893" lvl="4" indent="-235783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886272" lvl="5" indent="-235783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200650" lvl="6" indent="-235783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515030" lvl="7" indent="-235783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829409" lvl="8" indent="-235783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15276201" y="9862824"/>
            <a:ext cx="12828389" cy="483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14378" lvl="0" indent="-157190" algn="l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7920" b="1"/>
            </a:lvl1pPr>
            <a:lvl2pPr marL="628756" lvl="1" indent="-157190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6600" b="1"/>
            </a:lvl2pPr>
            <a:lvl3pPr marL="943137" lvl="2" indent="-157190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5940" b="1"/>
            </a:lvl3pPr>
            <a:lvl4pPr marL="1257515" lvl="3" indent="-157190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5280" b="1"/>
            </a:lvl4pPr>
            <a:lvl5pPr marL="1571893" lvl="4" indent="-157190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5280" b="1"/>
            </a:lvl5pPr>
            <a:lvl6pPr marL="1886272" lvl="5" indent="-157190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5280" b="1"/>
            </a:lvl6pPr>
            <a:lvl7pPr marL="2200650" lvl="6" indent="-157190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5280" b="1"/>
            </a:lvl7pPr>
            <a:lvl8pPr marL="2515030" lvl="7" indent="-157190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5280" b="1"/>
            </a:lvl8pPr>
            <a:lvl9pPr marL="2829409" lvl="8" indent="-157190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5280" b="1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4"/>
          </p:nvPr>
        </p:nvSpPr>
        <p:spPr>
          <a:xfrm>
            <a:off x="15276201" y="14696442"/>
            <a:ext cx="12828389" cy="2161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14378" lvl="0" indent="-235783" algn="l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28756" lvl="1" indent="-235783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943137" lvl="2" indent="-235783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257515" lvl="3" indent="-235783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571893" lvl="4" indent="-235783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886272" lvl="5" indent="-235783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200650" lvl="6" indent="-235783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515030" lvl="7" indent="-235783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829409" lvl="8" indent="-235783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2074545" y="37290597"/>
            <a:ext cx="6789420" cy="214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9995535" y="37290597"/>
            <a:ext cx="10184130" cy="214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21311235" y="37290597"/>
            <a:ext cx="6789420" cy="214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074545" y="2142084"/>
            <a:ext cx="26026110" cy="7776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2074545" y="37290597"/>
            <a:ext cx="6789420" cy="214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9995535" y="37290597"/>
            <a:ext cx="10184130" cy="214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21311235" y="37290597"/>
            <a:ext cx="6789420" cy="214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2074545" y="37290597"/>
            <a:ext cx="6789420" cy="214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9995535" y="37290597"/>
            <a:ext cx="10184130" cy="214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21311235" y="37290597"/>
            <a:ext cx="6789420" cy="214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2078478" y="2682240"/>
            <a:ext cx="9732287" cy="938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60"/>
              <a:buFont typeface="Calibri"/>
              <a:buNone/>
              <a:defRPr sz="10562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12828389" y="5792904"/>
            <a:ext cx="15276195" cy="2859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14378" lvl="0" indent="-827863" algn="l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>
                <a:schemeClr val="dk1"/>
              </a:buClr>
              <a:buSzPts val="15360"/>
              <a:buChar char="•"/>
              <a:defRPr sz="10562"/>
            </a:lvl1pPr>
            <a:lvl2pPr marL="628756" lvl="1" indent="-744028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13440"/>
              <a:buChar char="•"/>
              <a:defRPr sz="9240"/>
            </a:lvl2pPr>
            <a:lvl3pPr marL="943137" lvl="2" indent="-660195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11520"/>
              <a:buChar char="•"/>
              <a:defRPr sz="7920"/>
            </a:lvl3pPr>
            <a:lvl4pPr marL="1257515" lvl="3" indent="-576360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6600"/>
            </a:lvl4pPr>
            <a:lvl5pPr marL="1571893" lvl="4" indent="-576360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6600"/>
            </a:lvl5pPr>
            <a:lvl6pPr marL="1886272" lvl="5" indent="-576360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6600"/>
            </a:lvl6pPr>
            <a:lvl7pPr marL="2200650" lvl="6" indent="-576360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6600"/>
            </a:lvl7pPr>
            <a:lvl8pPr marL="2515030" lvl="7" indent="-576360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6600"/>
            </a:lvl8pPr>
            <a:lvl9pPr marL="2829409" lvl="8" indent="-576360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6600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2078478" y="12070082"/>
            <a:ext cx="9732287" cy="22361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14378" lvl="0" indent="-157190" algn="l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5280"/>
            </a:lvl1pPr>
            <a:lvl2pPr marL="628756" lvl="1" indent="-157190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sz="4620"/>
            </a:lvl2pPr>
            <a:lvl3pPr marL="943137" lvl="2" indent="-157190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3960"/>
            </a:lvl3pPr>
            <a:lvl4pPr marL="1257515" lvl="3" indent="-157190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300"/>
            </a:lvl4pPr>
            <a:lvl5pPr marL="1571893" lvl="4" indent="-157190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300"/>
            </a:lvl5pPr>
            <a:lvl6pPr marL="1886272" lvl="5" indent="-157190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300"/>
            </a:lvl6pPr>
            <a:lvl7pPr marL="2200650" lvl="6" indent="-157190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300"/>
            </a:lvl7pPr>
            <a:lvl8pPr marL="2515030" lvl="7" indent="-157190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300"/>
            </a:lvl8pPr>
            <a:lvl9pPr marL="2829409" lvl="8" indent="-157190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3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2074545" y="37290597"/>
            <a:ext cx="6789420" cy="214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9995535" y="37290597"/>
            <a:ext cx="10184130" cy="214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21311235" y="37290597"/>
            <a:ext cx="6789420" cy="214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2078478" y="2682240"/>
            <a:ext cx="9732287" cy="938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60"/>
              <a:buFont typeface="Calibri"/>
              <a:buNone/>
              <a:defRPr sz="10562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>
            <a:spLocks noGrp="1"/>
          </p:cNvSpPr>
          <p:nvPr>
            <p:ph type="pic" idx="2"/>
          </p:nvPr>
        </p:nvSpPr>
        <p:spPr>
          <a:xfrm>
            <a:off x="12828389" y="5792904"/>
            <a:ext cx="15276195" cy="28591933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2078478" y="12070082"/>
            <a:ext cx="9732287" cy="22361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14378" lvl="0" indent="-157190" algn="l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5280"/>
            </a:lvl1pPr>
            <a:lvl2pPr marL="628756" lvl="1" indent="-157190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sz="4620"/>
            </a:lvl2pPr>
            <a:lvl3pPr marL="943137" lvl="2" indent="-157190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3960"/>
            </a:lvl3pPr>
            <a:lvl4pPr marL="1257515" lvl="3" indent="-157190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300"/>
            </a:lvl4pPr>
            <a:lvl5pPr marL="1571893" lvl="4" indent="-157190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300"/>
            </a:lvl5pPr>
            <a:lvl6pPr marL="1886272" lvl="5" indent="-157190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300"/>
            </a:lvl6pPr>
            <a:lvl7pPr marL="2200650" lvl="6" indent="-157190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300"/>
            </a:lvl7pPr>
            <a:lvl8pPr marL="2515030" lvl="7" indent="-157190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300"/>
            </a:lvl8pPr>
            <a:lvl9pPr marL="2829409" lvl="8" indent="-157190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300"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2074545" y="37290597"/>
            <a:ext cx="6789420" cy="214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9995535" y="37290597"/>
            <a:ext cx="10184130" cy="214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21311235" y="37290597"/>
            <a:ext cx="6789420" cy="214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2074545" y="2142084"/>
            <a:ext cx="26026110" cy="7776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 rot="5400000">
            <a:off x="2323678" y="10461205"/>
            <a:ext cx="25527849" cy="26026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14378" lvl="0" indent="-235783" algn="l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28756" lvl="1" indent="-235783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943137" lvl="2" indent="-235783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257515" lvl="3" indent="-235783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571893" lvl="4" indent="-235783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886272" lvl="5" indent="-235783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200650" lvl="6" indent="-235783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515030" lvl="7" indent="-235783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829409" lvl="8" indent="-235783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>
            <a:off x="2074545" y="37290597"/>
            <a:ext cx="6789420" cy="214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9995535" y="37290597"/>
            <a:ext cx="10184130" cy="214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21311235" y="37290597"/>
            <a:ext cx="6789420" cy="214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 rot="5400000">
            <a:off x="7799337" y="15936862"/>
            <a:ext cx="34096115" cy="6506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 rot="5400000">
            <a:off x="-5402313" y="9618934"/>
            <a:ext cx="34096115" cy="19142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14378" lvl="0" indent="-235783" algn="l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28756" lvl="1" indent="-235783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943137" lvl="2" indent="-235783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257515" lvl="3" indent="-235783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571893" lvl="4" indent="-235783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886272" lvl="5" indent="-235783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200650" lvl="6" indent="-235783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515030" lvl="7" indent="-235783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829409" lvl="8" indent="-235783" algn="l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2074545" y="37290597"/>
            <a:ext cx="6789420" cy="214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9995535" y="37290597"/>
            <a:ext cx="10184130" cy="214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21311235" y="37290597"/>
            <a:ext cx="6789420" cy="214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2074545" y="2142084"/>
            <a:ext cx="26026110" cy="7776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120"/>
              <a:buFont typeface="Calibri"/>
              <a:buNone/>
              <a:defRPr sz="211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2074545" y="10710335"/>
            <a:ext cx="26026110" cy="2552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1082040" algn="l" rtl="0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3440"/>
              <a:buFont typeface="Arial"/>
              <a:buChar char="•"/>
              <a:defRPr sz="1343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96012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520"/>
              <a:buFont typeface="Arial"/>
              <a:buChar char="•"/>
              <a:defRPr sz="115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83820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•"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77724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dt" idx="10"/>
          </p:nvPr>
        </p:nvSpPr>
        <p:spPr>
          <a:xfrm>
            <a:off x="2074545" y="37290597"/>
            <a:ext cx="6789420" cy="214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34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34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34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34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34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34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34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34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ftr" idx="11"/>
          </p:nvPr>
        </p:nvSpPr>
        <p:spPr>
          <a:xfrm>
            <a:off x="9995535" y="37290597"/>
            <a:ext cx="10184130" cy="214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34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34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34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34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34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34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34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34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21311235" y="37290597"/>
            <a:ext cx="6789420" cy="214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hyperlink" Target="https://doi.org/10.2307/1415746" TargetMode="External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jpg"/><Relationship Id="rId24" Type="http://schemas.openxmlformats.org/officeDocument/2006/relationships/image" Target="../media/image22.png"/><Relationship Id="rId32" Type="http://schemas.openxmlformats.org/officeDocument/2006/relationships/image" Target="../media/image28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5.emf"/><Relationship Id="rId10" Type="http://schemas.openxmlformats.org/officeDocument/2006/relationships/image" Target="../media/image8.jpg"/><Relationship Id="rId19" Type="http://schemas.openxmlformats.org/officeDocument/2006/relationships/image" Target="../media/image17.png"/><Relationship Id="rId31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7.jp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4.emf"/><Relationship Id="rId30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65;p1">
            <a:extLst>
              <a:ext uri="{FF2B5EF4-FFF2-40B4-BE49-F238E27FC236}">
                <a16:creationId xmlns:a16="http://schemas.microsoft.com/office/drawing/2014/main" id="{83830929-3C69-61B6-34A0-FD22EFCC6117}"/>
              </a:ext>
            </a:extLst>
          </p:cNvPr>
          <p:cNvSpPr/>
          <p:nvPr/>
        </p:nvSpPr>
        <p:spPr>
          <a:xfrm>
            <a:off x="117247" y="11416736"/>
            <a:ext cx="9779680" cy="2106385"/>
          </a:xfrm>
          <a:prstGeom prst="rect">
            <a:avLst/>
          </a:prstGeom>
          <a:solidFill>
            <a:srgbClr val="CA99A4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2856" tIns="31418" rIns="62856" bIns="31418" anchor="ctr" anchorCtr="0">
            <a:noAutofit/>
          </a:bodyPr>
          <a:lstStyle/>
          <a:p>
            <a:pPr lvl="0" algn="ctr"/>
            <a:r>
              <a:rPr lang="en-US" sz="3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Hypothesis: </a:t>
            </a:r>
            <a:r>
              <a:rPr lang="en-US" sz="3400" b="1" dirty="0">
                <a:latin typeface="Arial" panose="020B0604020202020204" pitchFamily="34" charset="0"/>
              </a:rPr>
              <a:t>E</a:t>
            </a:r>
            <a:r>
              <a:rPr lang="en-US" sz="3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motional granularity in response to music and pictures would correlate, but that music would elicit a more granular emotional response than pictures.</a:t>
            </a:r>
            <a:endParaRPr lang="en-US" sz="3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Google Shape;84;p1"/>
          <p:cNvSpPr/>
          <p:nvPr/>
        </p:nvSpPr>
        <p:spPr>
          <a:xfrm>
            <a:off x="0" y="0"/>
            <a:ext cx="30175200" cy="3041966"/>
          </a:xfrm>
          <a:prstGeom prst="rect">
            <a:avLst/>
          </a:prstGeom>
          <a:solidFill>
            <a:srgbClr val="9A0000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2856" tIns="31418" rIns="62856" bIns="31418" anchor="ctr" anchorCtr="0">
            <a:noAutofit/>
          </a:bodyPr>
          <a:lstStyle/>
          <a:p>
            <a:pPr algn="ctr"/>
            <a:r>
              <a:rPr lang="en-US" sz="72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Measuring Emotional Granularity with Music</a:t>
            </a:r>
          </a:p>
          <a:p>
            <a:pPr algn="ctr"/>
            <a:r>
              <a:rPr lang="en-US" sz="33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Fahim Ahmed</a:t>
            </a:r>
            <a:r>
              <a:rPr lang="en-US" sz="3300" baseline="300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</a:t>
            </a:r>
            <a:r>
              <a:rPr lang="en-US" sz="33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, Nicholas Kathios</a:t>
            </a:r>
            <a:r>
              <a:rPr lang="en-US" sz="3300" baseline="300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2</a:t>
            </a:r>
            <a:r>
              <a:rPr lang="en-US" sz="33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, Laurel Gabard-Durnam</a:t>
            </a:r>
            <a:r>
              <a:rPr lang="en-US" sz="3300" baseline="300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2</a:t>
            </a:r>
            <a:r>
              <a:rPr lang="en-US" sz="33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, Psyche Loui</a:t>
            </a:r>
            <a:r>
              <a:rPr lang="en-US" sz="3300" baseline="300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2</a:t>
            </a:r>
            <a:endParaRPr lang="en-US" sz="33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300" baseline="300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</a:t>
            </a:r>
            <a:r>
              <a:rPr lang="en-US" sz="33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Harvard University, Cambridge MA</a:t>
            </a:r>
          </a:p>
          <a:p>
            <a:pPr algn="ctr"/>
            <a:r>
              <a:rPr lang="en-US" sz="3300" baseline="300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2</a:t>
            </a:r>
            <a:r>
              <a:rPr lang="en-US" sz="33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Northeastern University, Boston, MA</a:t>
            </a:r>
            <a:endParaRPr sz="10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20551810" y="30504541"/>
            <a:ext cx="9495512" cy="9989949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spcFirstLastPara="1" wrap="square" lIns="188581" tIns="31418" rIns="188581" bIns="31418" anchor="t" anchorCtr="0">
            <a:no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Emotional granularity elicited by pictures and music were strongly correlated, suggesting these two approaches are measuring the same psychological construct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More granular emotional experiences listening to music is potentially driven by greater arousal-based differentiation 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Future studies should disentangle whether greater granularity in response to music is due to greater co-occurrence of emotions or a more dynamic emotional experience</a:t>
            </a:r>
          </a:p>
        </p:txBody>
      </p:sp>
      <p:sp>
        <p:nvSpPr>
          <p:cNvPr id="87" name="Google Shape;87;p1"/>
          <p:cNvSpPr/>
          <p:nvPr/>
        </p:nvSpPr>
        <p:spPr>
          <a:xfrm>
            <a:off x="10321772" y="19798288"/>
            <a:ext cx="9540689" cy="13205840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spcFirstLastPara="1" wrap="square" lIns="188581" tIns="31418" rIns="188581" bIns="31418" anchor="t" anchorCtr="0">
            <a:noAutofit/>
          </a:bodyPr>
          <a:lstStyle/>
          <a:p>
            <a:pPr marL="314378" indent="-314378" fontAlgn="base">
              <a:buFont typeface="Arial" panose="020B0604020202020204" pitchFamily="34" charset="0"/>
              <a:buChar char="•"/>
            </a:pPr>
            <a:endParaRPr lang="en-US" sz="2202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2202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314378" indent="-314378" fontAlgn="base">
              <a:buFont typeface="Arial" panose="020B0604020202020204" pitchFamily="34" charset="0"/>
              <a:buChar char="•"/>
            </a:pPr>
            <a:endParaRPr lang="en-US" sz="2202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314378" indent="-314378" fontAlgn="base">
              <a:buFont typeface="Arial" panose="020B0604020202020204" pitchFamily="34" charset="0"/>
              <a:buChar char="•"/>
            </a:pPr>
            <a:endParaRPr lang="en-US" sz="2202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314378" indent="-314378" fontAlgn="base">
              <a:buFont typeface="Arial" panose="020B0604020202020204" pitchFamily="34" charset="0"/>
              <a:buChar char="•"/>
            </a:pPr>
            <a:endParaRPr lang="en-US" sz="2202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2202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2202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2202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2202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2202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314378" indent="-314378" fontAlgn="base">
              <a:buFont typeface="Arial" panose="020B0604020202020204" pitchFamily="34" charset="0"/>
              <a:buChar char="•"/>
            </a:pPr>
            <a:endParaRPr lang="en-US" sz="2202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314378" indent="-314378" fontAlgn="base">
              <a:buFont typeface="Arial" panose="020B0604020202020204" pitchFamily="34" charset="0"/>
              <a:buChar char="•"/>
            </a:pPr>
            <a:endParaRPr lang="en-US" sz="2202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2202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314378" indent="-314378" fontAlgn="base">
              <a:buFont typeface="Arial" panose="020B0604020202020204" pitchFamily="34" charset="0"/>
              <a:buChar char="•"/>
            </a:pPr>
            <a:endParaRPr lang="en-US" sz="2202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314378" indent="-314378" fontAlgn="base">
              <a:buFont typeface="Arial" panose="020B0604020202020204" pitchFamily="34" charset="0"/>
              <a:buChar char="•"/>
            </a:pPr>
            <a:endParaRPr lang="en-US" sz="2202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2202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5898" y="406509"/>
            <a:ext cx="2498105" cy="237917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/>
          <p:nvPr/>
        </p:nvSpPr>
        <p:spPr>
          <a:xfrm>
            <a:off x="136139" y="3176201"/>
            <a:ext cx="9784080" cy="886397"/>
          </a:xfrm>
          <a:prstGeom prst="rect">
            <a:avLst/>
          </a:prstGeom>
          <a:solidFill>
            <a:srgbClr val="9A0000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2856" tIns="31418" rIns="62856" bIns="31418" anchor="ctr" anchorCtr="0">
            <a:noAutofit/>
          </a:bodyPr>
          <a:lstStyle/>
          <a:p>
            <a:pPr algn="ctr"/>
            <a:r>
              <a:rPr lang="en-US" sz="3578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Background</a:t>
            </a:r>
            <a:endParaRPr sz="357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Google Shape;100;p1"/>
          <p:cNvSpPr/>
          <p:nvPr/>
        </p:nvSpPr>
        <p:spPr>
          <a:xfrm>
            <a:off x="20603725" y="30012221"/>
            <a:ext cx="9571475" cy="480745"/>
          </a:xfrm>
          <a:prstGeom prst="rect">
            <a:avLst/>
          </a:prstGeom>
          <a:solidFill>
            <a:srgbClr val="9A0000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2856" tIns="31418" rIns="62856" bIns="31418" anchor="ctr" anchorCtr="0">
            <a:noAutofit/>
          </a:bodyPr>
          <a:lstStyle/>
          <a:p>
            <a:pPr algn="ctr"/>
            <a:r>
              <a:rPr lang="en-US" sz="3578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Discussion </a:t>
            </a:r>
            <a:endParaRPr sz="357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20634511" y="35872950"/>
            <a:ext cx="9540689" cy="480745"/>
          </a:xfrm>
          <a:prstGeom prst="rect">
            <a:avLst/>
          </a:prstGeom>
          <a:solidFill>
            <a:srgbClr val="9A0000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2856" tIns="31418" rIns="62856" bIns="31418" anchor="ctr" anchorCtr="0">
            <a:noAutofit/>
          </a:bodyPr>
          <a:lstStyle/>
          <a:p>
            <a:pPr algn="ctr"/>
            <a:r>
              <a:rPr lang="en-US" sz="3991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References </a:t>
            </a:r>
            <a:endParaRPr sz="399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Google Shape;121;p1"/>
          <p:cNvSpPr/>
          <p:nvPr/>
        </p:nvSpPr>
        <p:spPr>
          <a:xfrm>
            <a:off x="10203691" y="3176201"/>
            <a:ext cx="9784080" cy="885100"/>
          </a:xfrm>
          <a:prstGeom prst="rect">
            <a:avLst/>
          </a:prstGeom>
          <a:solidFill>
            <a:srgbClr val="9A0000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2856" tIns="31418" rIns="62856" bIns="31418" anchor="ctr" anchorCtr="0">
            <a:noAutofit/>
          </a:bodyPr>
          <a:lstStyle/>
          <a:p>
            <a:pPr algn="ctr"/>
            <a:r>
              <a:rPr lang="en-US" sz="3578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Emotion Rating Task</a:t>
            </a:r>
            <a:endParaRPr lang="en-US" sz="357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" name="Google Shape;87;p1">
            <a:extLst>
              <a:ext uri="{FF2B5EF4-FFF2-40B4-BE49-F238E27FC236}">
                <a16:creationId xmlns:a16="http://schemas.microsoft.com/office/drawing/2014/main" id="{54F7C366-E575-8F4D-8A46-DB1E95245786}"/>
              </a:ext>
            </a:extLst>
          </p:cNvPr>
          <p:cNvSpPr/>
          <p:nvPr/>
        </p:nvSpPr>
        <p:spPr>
          <a:xfrm>
            <a:off x="151692" y="4089354"/>
            <a:ext cx="9745235" cy="10882123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spcFirstLastPara="1" wrap="square" lIns="188581" tIns="31418" rIns="188581" bIns="31418" anchor="t" anchorCtr="0">
            <a:no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3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Emotional granularity describes the degree to which people categorize or differentiate experiences of affect</a:t>
            </a:r>
            <a:r>
              <a:rPr lang="en-US" sz="3400" b="0" i="0" u="none" strike="noStrike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en-US" sz="3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3400" dirty="0">
                <a:latin typeface="Arial" panose="020B0604020202020204" pitchFamily="34" charset="0"/>
              </a:rPr>
              <a:t>One approach to measuring </a:t>
            </a:r>
            <a:r>
              <a:rPr lang="en-US" sz="3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emotional granularity involves responding to affective images</a:t>
            </a:r>
            <a:r>
              <a:rPr lang="en-US" sz="3400" b="0" i="0" u="none" strike="noStrike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endParaRPr lang="en-US" sz="3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3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Music listening is an emotionally evocative experience that allows listeners to traverse emotional space over time and is often cited as a regulatory behavior</a:t>
            </a:r>
            <a:r>
              <a:rPr lang="en-US" sz="3400" baseline="30000" dirty="0">
                <a:latin typeface="Arial" panose="020B0604020202020204" pitchFamily="34" charset="0"/>
              </a:rPr>
              <a:t>3</a:t>
            </a:r>
            <a:r>
              <a:rPr lang="en-US" sz="3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3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Listening to music may involve more nuanced experiences of emotion compared to viewing static pictures and thus may be an effective way to measure emotional granularity </a:t>
            </a:r>
          </a:p>
        </p:txBody>
      </p:sp>
      <p:sp>
        <p:nvSpPr>
          <p:cNvPr id="34" name="Google Shape;165;p1">
            <a:extLst>
              <a:ext uri="{FF2B5EF4-FFF2-40B4-BE49-F238E27FC236}">
                <a16:creationId xmlns:a16="http://schemas.microsoft.com/office/drawing/2014/main" id="{5C757C0C-62F7-8C41-A6DB-74DFE04C8888}"/>
              </a:ext>
            </a:extLst>
          </p:cNvPr>
          <p:cNvSpPr/>
          <p:nvPr/>
        </p:nvSpPr>
        <p:spPr>
          <a:xfrm>
            <a:off x="20192040" y="3176200"/>
            <a:ext cx="9784080" cy="1446497"/>
          </a:xfrm>
          <a:prstGeom prst="rect">
            <a:avLst/>
          </a:prstGeom>
          <a:solidFill>
            <a:srgbClr val="9A0000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2856" tIns="31418" rIns="62856" bIns="31418" anchor="ctr" anchorCtr="0">
            <a:noAutofit/>
          </a:bodyPr>
          <a:lstStyle/>
          <a:p>
            <a:pPr algn="ctr"/>
            <a:r>
              <a:rPr lang="en-US" sz="3578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Music elicits greater based differentiation for arousal-based images</a:t>
            </a:r>
            <a:endParaRPr lang="en-US" sz="357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66;p1">
            <a:extLst>
              <a:ext uri="{FF2B5EF4-FFF2-40B4-BE49-F238E27FC236}">
                <a16:creationId xmlns:a16="http://schemas.microsoft.com/office/drawing/2014/main" id="{C290B3F3-5084-A94E-A544-295543C01A81}"/>
              </a:ext>
            </a:extLst>
          </p:cNvPr>
          <p:cNvSpPr/>
          <p:nvPr/>
        </p:nvSpPr>
        <p:spPr>
          <a:xfrm>
            <a:off x="107593" y="13523121"/>
            <a:ext cx="9784080" cy="1029931"/>
          </a:xfrm>
          <a:prstGeom prst="rect">
            <a:avLst/>
          </a:prstGeom>
          <a:solidFill>
            <a:srgbClr val="9A0000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2856" tIns="31418" rIns="62856" bIns="31418" anchor="ctr" anchorCtr="0">
            <a:noAutofit/>
          </a:bodyPr>
          <a:lstStyle/>
          <a:p>
            <a:pPr algn="ctr"/>
            <a:r>
              <a:rPr lang="en-US" sz="3578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Methods</a:t>
            </a:r>
            <a:endParaRPr lang="en-US" sz="357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3F48F05B-6653-0848-9403-3B8173840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5750" y="604624"/>
            <a:ext cx="2499455" cy="1982942"/>
          </a:xfrm>
          <a:prstGeom prst="rect">
            <a:avLst/>
          </a:prstGeom>
        </p:spPr>
      </p:pic>
      <p:sp>
        <p:nvSpPr>
          <p:cNvPr id="57" name="Google Shape;87;p1">
            <a:extLst>
              <a:ext uri="{FF2B5EF4-FFF2-40B4-BE49-F238E27FC236}">
                <a16:creationId xmlns:a16="http://schemas.microsoft.com/office/drawing/2014/main" id="{EE592F8E-5CCF-2940-8C7A-A0E281FD34A3}"/>
              </a:ext>
            </a:extLst>
          </p:cNvPr>
          <p:cNvSpPr/>
          <p:nvPr/>
        </p:nvSpPr>
        <p:spPr>
          <a:xfrm>
            <a:off x="338467" y="21790001"/>
            <a:ext cx="9542907" cy="9488966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spcFirstLastPara="1" wrap="square" lIns="188581" tIns="31418" rIns="188581" bIns="31418" anchor="t" anchorCtr="0">
            <a:noAutofit/>
          </a:bodyPr>
          <a:lstStyle/>
          <a:p>
            <a:pPr lvl="1" algn="just" fontAlgn="base"/>
            <a:endParaRPr lang="en-US" sz="2202" dirty="0">
              <a:latin typeface="Arial" panose="020B0604020202020204" pitchFamily="34" charset="0"/>
            </a:endParaRPr>
          </a:p>
          <a:p>
            <a:pPr lvl="1" algn="just" fontAlgn="base"/>
            <a:endParaRPr lang="en-US" sz="2202" dirty="0">
              <a:latin typeface="Arial" panose="020B0604020202020204" pitchFamily="34" charset="0"/>
            </a:endParaRPr>
          </a:p>
          <a:p>
            <a:pPr algn="just" fontAlgn="base"/>
            <a:endParaRPr lang="en-US" sz="2202" dirty="0">
              <a:latin typeface="Arial" panose="020B0604020202020204" pitchFamily="34" charset="0"/>
            </a:endParaRPr>
          </a:p>
          <a:p>
            <a:pPr lvl="1" algn="just" fontAlgn="base"/>
            <a:endParaRPr lang="en-US" sz="2202" dirty="0">
              <a:latin typeface="Arial" panose="020B0604020202020204" pitchFamily="34" charset="0"/>
            </a:endParaRPr>
          </a:p>
        </p:txBody>
      </p:sp>
      <p:sp>
        <p:nvSpPr>
          <p:cNvPr id="19" name="Google Shape;166;p1">
            <a:extLst>
              <a:ext uri="{FF2B5EF4-FFF2-40B4-BE49-F238E27FC236}">
                <a16:creationId xmlns:a16="http://schemas.microsoft.com/office/drawing/2014/main" id="{E8C739D1-D7D9-B368-90D6-FB21927C7021}"/>
              </a:ext>
            </a:extLst>
          </p:cNvPr>
          <p:cNvSpPr/>
          <p:nvPr/>
        </p:nvSpPr>
        <p:spPr>
          <a:xfrm>
            <a:off x="49646" y="23931579"/>
            <a:ext cx="9784080" cy="1050842"/>
          </a:xfrm>
          <a:prstGeom prst="rect">
            <a:avLst/>
          </a:prstGeom>
          <a:solidFill>
            <a:srgbClr val="9A0000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2856" tIns="31418" rIns="62856" bIns="31418" anchor="ctr" anchorCtr="0">
            <a:noAutofit/>
          </a:bodyPr>
          <a:lstStyle/>
          <a:p>
            <a:pPr algn="ctr"/>
            <a:r>
              <a:rPr lang="en-US" sz="3578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Stimulus Selection for Emotion Rating Task</a:t>
            </a:r>
            <a:endParaRPr lang="en-US" sz="357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Google Shape;165;p1">
            <a:extLst>
              <a:ext uri="{FF2B5EF4-FFF2-40B4-BE49-F238E27FC236}">
                <a16:creationId xmlns:a16="http://schemas.microsoft.com/office/drawing/2014/main" id="{4B4E7B85-1EB0-FB23-300F-71578916CDB0}"/>
              </a:ext>
            </a:extLst>
          </p:cNvPr>
          <p:cNvSpPr/>
          <p:nvPr/>
        </p:nvSpPr>
        <p:spPr>
          <a:xfrm>
            <a:off x="10554932" y="27910053"/>
            <a:ext cx="9542907" cy="2302497"/>
          </a:xfrm>
          <a:prstGeom prst="rect">
            <a:avLst/>
          </a:prstGeom>
          <a:solidFill>
            <a:srgbClr val="9A0000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2856" tIns="31418" rIns="62856" bIns="31418" anchor="ctr" anchorCtr="0">
            <a:noAutofit/>
          </a:bodyPr>
          <a:lstStyle/>
          <a:p>
            <a:pPr algn="ctr"/>
            <a:r>
              <a:rPr lang="en-US" sz="3578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Music and pictures evoked comparable magnitude of emotions, but music elicited more granular emotional responses than images</a:t>
            </a:r>
            <a:endParaRPr lang="en-US" sz="357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picture containing text, graphics, graphic design, clipart&#10;&#10;Description automatically generated">
            <a:extLst>
              <a:ext uri="{FF2B5EF4-FFF2-40B4-BE49-F238E27FC236}">
                <a16:creationId xmlns:a16="http://schemas.microsoft.com/office/drawing/2014/main" id="{793B0417-3BFB-D44A-FAE3-FF9A0834DF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74979" y="271930"/>
            <a:ext cx="2498105" cy="249810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4B5EF5A-76E9-90AA-2945-8572FE7EFDC6}"/>
              </a:ext>
            </a:extLst>
          </p:cNvPr>
          <p:cNvSpPr txBox="1"/>
          <p:nvPr/>
        </p:nvSpPr>
        <p:spPr>
          <a:xfrm>
            <a:off x="151692" y="14493980"/>
            <a:ext cx="9551996" cy="951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latin typeface="Arial" panose="020B0604020202020204" pitchFamily="34" charset="0"/>
                <a:cs typeface="Arial" panose="020B0604020202020204" pitchFamily="34" charset="0"/>
              </a:rPr>
              <a:t>STUDY 1: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N = 72 (51F; mean age = 18.6 years)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Completed emotion rating task (see “Emotion Rating Task”) and psychometric survey battery, consisting of the Goldsmith Musical Sophistication Index</a:t>
            </a:r>
            <a:r>
              <a:rPr lang="en-US" sz="3400" baseline="30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(Gold-MSI), State-Trait Anxiety Inventory</a:t>
            </a:r>
            <a:r>
              <a:rPr lang="en-US" sz="3400" baseline="30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(STAI), Conor-Davidson Resilience Scale-10</a:t>
            </a:r>
            <a:r>
              <a:rPr lang="en-US" sz="3400" baseline="300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(CD.RISC-10), and Beck Depression Inventory</a:t>
            </a:r>
            <a:r>
              <a:rPr lang="en-US" sz="3400" baseline="300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(BDI), and the Range and Differentiation of Emotional Experience Scale</a:t>
            </a:r>
            <a:r>
              <a:rPr lang="en-US" sz="3400" baseline="30000" dirty="0">
                <a:latin typeface="Arial" panose="020B0604020202020204" pitchFamily="34" charset="0"/>
                <a:cs typeface="Arial" panose="020B0604020202020204" pitchFamily="34" charset="0"/>
              </a:rPr>
              <a:t>8 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(RDEES)</a:t>
            </a:r>
            <a:endParaRPr lang="en-US" sz="3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400" b="1" dirty="0">
                <a:latin typeface="Arial" panose="020B0604020202020204" pitchFamily="34" charset="0"/>
                <a:cs typeface="Arial" panose="020B0604020202020204" pitchFamily="34" charset="0"/>
              </a:rPr>
              <a:t>STUDY 2: </a:t>
            </a:r>
          </a:p>
          <a:p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• N = 50 (28F; mean age = 21 years)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Completed emotion rating task and psychometric survey battery, consisting of Gold-MSI, BDI, RDEES, and Screen for Anxiety Related Disorders (SCAARED)</a:t>
            </a:r>
            <a:r>
              <a:rPr lang="en-US" sz="3400" baseline="300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3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Google Shape;100;p1">
            <a:extLst>
              <a:ext uri="{FF2B5EF4-FFF2-40B4-BE49-F238E27FC236}">
                <a16:creationId xmlns:a16="http://schemas.microsoft.com/office/drawing/2014/main" id="{C3984BA8-A535-ADCF-064C-56DD6FA7E6FB}"/>
              </a:ext>
            </a:extLst>
          </p:cNvPr>
          <p:cNvSpPr/>
          <p:nvPr/>
        </p:nvSpPr>
        <p:spPr>
          <a:xfrm>
            <a:off x="10554931" y="17940214"/>
            <a:ext cx="9542907" cy="1375461"/>
          </a:xfrm>
          <a:prstGeom prst="rect">
            <a:avLst/>
          </a:prstGeom>
          <a:solidFill>
            <a:srgbClr val="9A0000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2856" tIns="31418" rIns="62856" bIns="31418" anchor="ctr" anchorCtr="0">
            <a:noAutofit/>
          </a:bodyPr>
          <a:lstStyle/>
          <a:p>
            <a:pPr algn="ctr"/>
            <a:r>
              <a:rPr lang="en-US" sz="3578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Emotional granularity scores are correlated across music and pictures</a:t>
            </a:r>
            <a:endParaRPr lang="en-US" sz="357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Google Shape;100;p1">
            <a:extLst>
              <a:ext uri="{FF2B5EF4-FFF2-40B4-BE49-F238E27FC236}">
                <a16:creationId xmlns:a16="http://schemas.microsoft.com/office/drawing/2014/main" id="{C051FED4-6B1F-F4B9-43FD-F40A9A5D4B43}"/>
              </a:ext>
            </a:extLst>
          </p:cNvPr>
          <p:cNvSpPr/>
          <p:nvPr/>
        </p:nvSpPr>
        <p:spPr>
          <a:xfrm>
            <a:off x="20402027" y="12888914"/>
            <a:ext cx="9542907" cy="1792369"/>
          </a:xfrm>
          <a:prstGeom prst="rect">
            <a:avLst/>
          </a:prstGeom>
          <a:solidFill>
            <a:srgbClr val="9A0000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2856" tIns="31418" rIns="62856" bIns="31418" anchor="ctr" anchorCtr="0">
            <a:noAutofit/>
          </a:bodyPr>
          <a:lstStyle/>
          <a:p>
            <a:pPr algn="ctr"/>
            <a:r>
              <a:rPr lang="en-US" sz="3578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Emotional granularity experienced in response to music unrelated to musical training and mental health</a:t>
            </a:r>
            <a:endParaRPr sz="357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49417-86E6-682E-A6C6-7E14B9158AD9}"/>
              </a:ext>
            </a:extLst>
          </p:cNvPr>
          <p:cNvSpPr txBox="1"/>
          <p:nvPr/>
        </p:nvSpPr>
        <p:spPr>
          <a:xfrm>
            <a:off x="16412091" y="4247222"/>
            <a:ext cx="4725642" cy="429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92" dirty="0">
                <a:latin typeface="Arial" panose="020B0604020202020204" pitchFamily="34" charset="0"/>
                <a:cs typeface="Arial" panose="020B0604020202020204" pitchFamily="34" charset="0"/>
              </a:rPr>
              <a:t>Listen to this clip.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7330DC-4C72-3195-1D1F-56975B7E721A}"/>
              </a:ext>
            </a:extLst>
          </p:cNvPr>
          <p:cNvSpPr txBox="1"/>
          <p:nvPr/>
        </p:nvSpPr>
        <p:spPr>
          <a:xfrm>
            <a:off x="14780349" y="4991767"/>
            <a:ext cx="921563" cy="429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92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394AF4-72B1-7D30-4964-17CC8733A978}"/>
              </a:ext>
            </a:extLst>
          </p:cNvPr>
          <p:cNvSpPr txBox="1"/>
          <p:nvPr/>
        </p:nvSpPr>
        <p:spPr>
          <a:xfrm>
            <a:off x="10649211" y="6758940"/>
            <a:ext cx="10564810" cy="429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92" dirty="0">
                <a:latin typeface="Arial" panose="020B0604020202020204" pitchFamily="34" charset="0"/>
                <a:cs typeface="Arial" panose="020B0604020202020204" pitchFamily="34" charset="0"/>
              </a:rPr>
              <a:t>How _____ were you while listening to that music or viewing that image?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572ED49-7D3F-BA17-DBCA-C76AFC140F74}"/>
              </a:ext>
            </a:extLst>
          </p:cNvPr>
          <p:cNvSpPr txBox="1"/>
          <p:nvPr/>
        </p:nvSpPr>
        <p:spPr>
          <a:xfrm>
            <a:off x="11902997" y="7665150"/>
            <a:ext cx="1203165" cy="429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92" dirty="0">
                <a:latin typeface="Arial" panose="020B0604020202020204" pitchFamily="34" charset="0"/>
                <a:cs typeface="Arial" panose="020B0604020202020204" pitchFamily="34" charset="0"/>
              </a:rPr>
              <a:t>anxious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0B6F9BE-0934-203E-AEB2-10A9A180A9CF}"/>
              </a:ext>
            </a:extLst>
          </p:cNvPr>
          <p:cNvSpPr txBox="1"/>
          <p:nvPr/>
        </p:nvSpPr>
        <p:spPr>
          <a:xfrm>
            <a:off x="7187011" y="34566199"/>
            <a:ext cx="2046912" cy="767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92" dirty="0">
                <a:latin typeface="Arial" panose="020B0604020202020204" pitchFamily="34" charset="0"/>
                <a:cs typeface="Arial" panose="020B0604020202020204" pitchFamily="34" charset="0"/>
              </a:rPr>
              <a:t>To listen to the excerpts: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B397D3-8F4B-EAFE-0AC5-1AB1056330E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20941" y="25822979"/>
            <a:ext cx="8812981" cy="68409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493594-EB4D-E399-330C-89F197381D5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35" r="4169"/>
          <a:stretch/>
        </p:blipFill>
        <p:spPr>
          <a:xfrm>
            <a:off x="127878" y="33163321"/>
            <a:ext cx="6683269" cy="697153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2311F96-4AED-9898-915E-D7BCBF2EEB2B}"/>
              </a:ext>
            </a:extLst>
          </p:cNvPr>
          <p:cNvSpPr txBox="1"/>
          <p:nvPr/>
        </p:nvSpPr>
        <p:spPr>
          <a:xfrm>
            <a:off x="11943165" y="8399669"/>
            <a:ext cx="1327867" cy="429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92" dirty="0">
                <a:latin typeface="Arial" panose="020B0604020202020204" pitchFamily="34" charset="0"/>
                <a:cs typeface="Arial" panose="020B0604020202020204" pitchFamily="34" charset="0"/>
              </a:rPr>
              <a:t>gloomy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76159D-595A-91CD-B9FC-CDC06840E23A}"/>
              </a:ext>
            </a:extLst>
          </p:cNvPr>
          <p:cNvSpPr txBox="1"/>
          <p:nvPr/>
        </p:nvSpPr>
        <p:spPr>
          <a:xfrm>
            <a:off x="12015715" y="9156485"/>
            <a:ext cx="1756541" cy="429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92" dirty="0">
                <a:latin typeface="Arial" panose="020B0604020202020204" pitchFamily="34" charset="0"/>
                <a:cs typeface="Arial" panose="020B0604020202020204" pitchFamily="34" charset="0"/>
              </a:rPr>
              <a:t>happy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517F12-D49F-45C2-3556-35F6CE5D6447}"/>
              </a:ext>
            </a:extLst>
          </p:cNvPr>
          <p:cNvSpPr txBox="1"/>
          <p:nvPr/>
        </p:nvSpPr>
        <p:spPr>
          <a:xfrm>
            <a:off x="12153729" y="10035345"/>
            <a:ext cx="4725642" cy="429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92" dirty="0">
                <a:latin typeface="Arial" panose="020B0604020202020204" pitchFamily="34" charset="0"/>
                <a:cs typeface="Arial" panose="020B0604020202020204" pitchFamily="34" charset="0"/>
              </a:rPr>
              <a:t>sad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6F90DA-B2FC-1C00-1476-4A6B9855234F}"/>
              </a:ext>
            </a:extLst>
          </p:cNvPr>
          <p:cNvSpPr txBox="1"/>
          <p:nvPr/>
        </p:nvSpPr>
        <p:spPr>
          <a:xfrm>
            <a:off x="11943165" y="10853792"/>
            <a:ext cx="4725642" cy="429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92" dirty="0">
                <a:latin typeface="Arial" panose="020B0604020202020204" pitchFamily="34" charset="0"/>
                <a:cs typeface="Arial" panose="020B0604020202020204" pitchFamily="34" charset="0"/>
              </a:rPr>
              <a:t>scared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C7097D-1CF4-2EA7-C09A-C3A32BFF1D53}"/>
              </a:ext>
            </a:extLst>
          </p:cNvPr>
          <p:cNvSpPr txBox="1"/>
          <p:nvPr/>
        </p:nvSpPr>
        <p:spPr>
          <a:xfrm>
            <a:off x="17391748" y="7659848"/>
            <a:ext cx="4725642" cy="429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92" dirty="0">
                <a:latin typeface="Arial" panose="020B0604020202020204" pitchFamily="34" charset="0"/>
                <a:cs typeface="Arial" panose="020B0604020202020204" pitchFamily="34" charset="0"/>
              </a:rPr>
              <a:t>relaxed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ECE265-AE32-E827-FA85-8ADA5246AD56}"/>
              </a:ext>
            </a:extLst>
          </p:cNvPr>
          <p:cNvSpPr txBox="1"/>
          <p:nvPr/>
        </p:nvSpPr>
        <p:spPr>
          <a:xfrm>
            <a:off x="17364396" y="8396555"/>
            <a:ext cx="4725642" cy="429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92" dirty="0">
                <a:latin typeface="Arial" panose="020B0604020202020204" pitchFamily="34" charset="0"/>
                <a:cs typeface="Arial" panose="020B0604020202020204" pitchFamily="34" charset="0"/>
              </a:rPr>
              <a:t>excited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E745EA9-D254-EE2F-9C7D-3FD13C4E2F07}"/>
              </a:ext>
            </a:extLst>
          </p:cNvPr>
          <p:cNvSpPr txBox="1"/>
          <p:nvPr/>
        </p:nvSpPr>
        <p:spPr>
          <a:xfrm>
            <a:off x="17391748" y="9156485"/>
            <a:ext cx="4725642" cy="429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92" dirty="0">
                <a:latin typeface="Arial" panose="020B0604020202020204" pitchFamily="34" charset="0"/>
                <a:cs typeface="Arial" panose="020B0604020202020204" pitchFamily="34" charset="0"/>
              </a:rPr>
              <a:t>upset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541EE5-7CFA-945A-79F9-8F2A9C321795}"/>
              </a:ext>
            </a:extLst>
          </p:cNvPr>
          <p:cNvSpPr txBox="1"/>
          <p:nvPr/>
        </p:nvSpPr>
        <p:spPr>
          <a:xfrm>
            <a:off x="17235930" y="10030896"/>
            <a:ext cx="4725642" cy="429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92" dirty="0">
                <a:latin typeface="Arial" panose="020B0604020202020204" pitchFamily="34" charset="0"/>
                <a:cs typeface="Arial" panose="020B0604020202020204" pitchFamily="34" charset="0"/>
              </a:rPr>
              <a:t>satisfied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860C23-3684-BFCF-F4A1-20223D60A604}"/>
              </a:ext>
            </a:extLst>
          </p:cNvPr>
          <p:cNvSpPr txBox="1"/>
          <p:nvPr/>
        </p:nvSpPr>
        <p:spPr>
          <a:xfrm>
            <a:off x="17391748" y="10851479"/>
            <a:ext cx="4725642" cy="429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92" dirty="0">
                <a:latin typeface="Arial" panose="020B0604020202020204" pitchFamily="34" charset="0"/>
                <a:cs typeface="Arial" panose="020B0604020202020204" pitchFamily="34" charset="0"/>
              </a:rPr>
              <a:t>joyful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AD6F3BBB-BA79-BE18-431C-14B2DE70DAE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256575" y="25880913"/>
            <a:ext cx="827152" cy="66172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105EA41-5767-1CBC-B69A-E275379FA62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256575" y="30959084"/>
            <a:ext cx="857250" cy="685800"/>
          </a:xfrm>
          <a:prstGeom prst="rect">
            <a:avLst/>
          </a:prstGeom>
        </p:spPr>
      </p:pic>
      <p:pic>
        <p:nvPicPr>
          <p:cNvPr id="59" name="Picture 58" descr="Fireworks in the sky&#10;&#10;AI-generated content may be incorrect.">
            <a:extLst>
              <a:ext uri="{FF2B5EF4-FFF2-40B4-BE49-F238E27FC236}">
                <a16:creationId xmlns:a16="http://schemas.microsoft.com/office/drawing/2014/main" id="{D9E4B842-2A26-C477-2157-5431B0DDE4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41330" y="25868874"/>
            <a:ext cx="857250" cy="685800"/>
          </a:xfrm>
          <a:prstGeom prst="rect">
            <a:avLst/>
          </a:prstGeom>
        </p:spPr>
      </p:pic>
      <p:pic>
        <p:nvPicPr>
          <p:cNvPr id="61" name="Picture 60" descr="A group of lavender products&#10;&#10;AI-generated content may be incorrect.">
            <a:extLst>
              <a:ext uri="{FF2B5EF4-FFF2-40B4-BE49-F238E27FC236}">
                <a16:creationId xmlns:a16="http://schemas.microsoft.com/office/drawing/2014/main" id="{8518B59B-99ED-0CBF-142A-A1620A34E0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79460" y="30957489"/>
            <a:ext cx="857250" cy="68580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FC627E7-8F1E-2907-ED4B-AB2E276C493E}"/>
              </a:ext>
            </a:extLst>
          </p:cNvPr>
          <p:cNvSpPr txBox="1"/>
          <p:nvPr/>
        </p:nvSpPr>
        <p:spPr>
          <a:xfrm>
            <a:off x="276612" y="25042145"/>
            <a:ext cx="9500339" cy="767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92" dirty="0">
                <a:latin typeface="Arial" panose="020B0604020202020204" pitchFamily="34" charset="0"/>
                <a:cs typeface="Arial" panose="020B0604020202020204" pitchFamily="34" charset="0"/>
              </a:rPr>
              <a:t>Sixteen affective images (all non-social) drawn from the Open Affective Standardized Image Set</a:t>
            </a:r>
            <a:r>
              <a:rPr lang="en-US" sz="2192" baseline="300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2192" dirty="0">
                <a:latin typeface="Arial" panose="020B0604020202020204" pitchFamily="34" charset="0"/>
                <a:cs typeface="Arial" panose="020B0604020202020204" pitchFamily="34" charset="0"/>
              </a:rPr>
              <a:t> (OASIS) using normed data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C58E924-5D78-2C04-CF0B-5B41A08B59A1}"/>
              </a:ext>
            </a:extLst>
          </p:cNvPr>
          <p:cNvSpPr txBox="1"/>
          <p:nvPr/>
        </p:nvSpPr>
        <p:spPr>
          <a:xfrm>
            <a:off x="445570" y="32578900"/>
            <a:ext cx="9500339" cy="767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92" dirty="0">
                <a:latin typeface="Arial" panose="020B0604020202020204" pitchFamily="34" charset="0"/>
                <a:cs typeface="Arial" panose="020B0604020202020204" pitchFamily="34" charset="0"/>
              </a:rPr>
              <a:t>Sixteen music excerpts drawn from longer music compositions composed to portray specific emotion states</a:t>
            </a:r>
            <a:r>
              <a:rPr lang="en-US" sz="2192" baseline="300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lang="en-US" sz="2192" dirty="0">
                <a:latin typeface="Arial" panose="020B0604020202020204" pitchFamily="34" charset="0"/>
                <a:cs typeface="Arial" panose="020B0604020202020204" pitchFamily="34" charset="0"/>
              </a:rPr>
              <a:t> using normed data</a:t>
            </a:r>
          </a:p>
        </p:txBody>
      </p:sp>
      <p:pic>
        <p:nvPicPr>
          <p:cNvPr id="65" name="Picture 64" descr="A qr code with a black and white background&#10;&#10;AI-generated content may be incorrect.">
            <a:extLst>
              <a:ext uri="{FF2B5EF4-FFF2-40B4-BE49-F238E27FC236}">
                <a16:creationId xmlns:a16="http://schemas.microsoft.com/office/drawing/2014/main" id="{63E0BAF8-3042-1BC9-A717-C9C3B831012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78407" y="35482907"/>
            <a:ext cx="1405054" cy="1405054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601FD92-59A4-C5C0-D29D-5DF27BC5595E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1062534" y="4187797"/>
            <a:ext cx="2617881" cy="2094304"/>
          </a:xfrm>
          <a:prstGeom prst="rect">
            <a:avLst/>
          </a:prstGeom>
        </p:spPr>
      </p:pic>
      <p:pic>
        <p:nvPicPr>
          <p:cNvPr id="71" name="Picture 7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0344509-E461-B1FB-97AB-A079ADD1A0C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441190" y="5127443"/>
            <a:ext cx="458219" cy="73887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81B5C738-E4BB-A6F6-89EE-465A6C820EA1}"/>
              </a:ext>
            </a:extLst>
          </p:cNvPr>
          <p:cNvSpPr txBox="1"/>
          <p:nvPr/>
        </p:nvSpPr>
        <p:spPr>
          <a:xfrm>
            <a:off x="14926774" y="5998336"/>
            <a:ext cx="1867969" cy="429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92" dirty="0">
                <a:latin typeface="Arial" panose="020B0604020202020204" pitchFamily="34" charset="0"/>
                <a:cs typeface="Arial" panose="020B0604020202020204" pitchFamily="34" charset="0"/>
              </a:rPr>
              <a:t>8s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8BE8BD5-BBA6-5644-6A34-ABB5B0B7C2EE}"/>
              </a:ext>
            </a:extLst>
          </p:cNvPr>
          <p:cNvGrpSpPr/>
          <p:nvPr/>
        </p:nvGrpSpPr>
        <p:grpSpPr>
          <a:xfrm>
            <a:off x="16307527" y="9583113"/>
            <a:ext cx="3253881" cy="371569"/>
            <a:chOff x="10437420" y="8214724"/>
            <a:chExt cx="3253881" cy="371569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9A551FB2-6C92-9D05-F34F-061D8DFEAF8C}"/>
                </a:ext>
              </a:extLst>
            </p:cNvPr>
            <p:cNvGrpSpPr/>
            <p:nvPr/>
          </p:nvGrpSpPr>
          <p:grpSpPr>
            <a:xfrm>
              <a:off x="10852367" y="8277125"/>
              <a:ext cx="2305451" cy="108054"/>
              <a:chOff x="10852367" y="8372543"/>
              <a:chExt cx="2305451" cy="108054"/>
            </a:xfrm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2D01E90B-4146-A1BD-1929-4840FCEAFB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52367" y="8426570"/>
                <a:ext cx="2305451" cy="138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37BA001F-BF59-1DFD-13F2-6B33E4D5D9E5}"/>
                  </a:ext>
                </a:extLst>
              </p:cNvPr>
              <p:cNvSpPr/>
              <p:nvPr/>
            </p:nvSpPr>
            <p:spPr>
              <a:xfrm>
                <a:off x="11969370" y="8372543"/>
                <a:ext cx="103144" cy="108054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DEC0E36-94DB-6EF4-6F98-894C94C858F9}"/>
                </a:ext>
              </a:extLst>
            </p:cNvPr>
            <p:cNvSpPr txBox="1"/>
            <p:nvPr/>
          </p:nvSpPr>
          <p:spPr>
            <a:xfrm>
              <a:off x="10437420" y="8214724"/>
              <a:ext cx="677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Not at all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E90407C-B14C-9D38-D33F-F4C39CEF9BDD}"/>
                </a:ext>
              </a:extLst>
            </p:cNvPr>
            <p:cNvSpPr txBox="1"/>
            <p:nvPr/>
          </p:nvSpPr>
          <p:spPr>
            <a:xfrm>
              <a:off x="12883041" y="8216961"/>
              <a:ext cx="808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100</a:t>
              </a:r>
            </a:p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Extremely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5C304810-5049-64B0-1B70-E8E3CC0B82E5}"/>
              </a:ext>
            </a:extLst>
          </p:cNvPr>
          <p:cNvGrpSpPr/>
          <p:nvPr/>
        </p:nvGrpSpPr>
        <p:grpSpPr>
          <a:xfrm>
            <a:off x="10949046" y="8864836"/>
            <a:ext cx="3253881" cy="371569"/>
            <a:chOff x="10437420" y="8214724"/>
            <a:chExt cx="3253881" cy="371569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9D867EF6-BE77-E880-AC12-8B8A006F7183}"/>
                </a:ext>
              </a:extLst>
            </p:cNvPr>
            <p:cNvGrpSpPr/>
            <p:nvPr/>
          </p:nvGrpSpPr>
          <p:grpSpPr>
            <a:xfrm>
              <a:off x="10852367" y="8277125"/>
              <a:ext cx="2305451" cy="108054"/>
              <a:chOff x="10852367" y="8372543"/>
              <a:chExt cx="2305451" cy="108054"/>
            </a:xfrm>
          </p:grpSpPr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349C8F61-1F80-256C-D713-A5C5EC35FF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52367" y="8426570"/>
                <a:ext cx="2305451" cy="138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8DA7E2D9-E9F9-CAD8-6D79-CFA7A7BD8244}"/>
                  </a:ext>
                </a:extLst>
              </p:cNvPr>
              <p:cNvSpPr/>
              <p:nvPr/>
            </p:nvSpPr>
            <p:spPr>
              <a:xfrm>
                <a:off x="11969370" y="8372543"/>
                <a:ext cx="103144" cy="108054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A4D6D40-3631-791C-591C-76F43A6F759D}"/>
                </a:ext>
              </a:extLst>
            </p:cNvPr>
            <p:cNvSpPr txBox="1"/>
            <p:nvPr/>
          </p:nvSpPr>
          <p:spPr>
            <a:xfrm>
              <a:off x="10437420" y="8214724"/>
              <a:ext cx="677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Not at all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DCADAC3-A1E1-FF30-CCE3-8611ABC3350A}"/>
                </a:ext>
              </a:extLst>
            </p:cNvPr>
            <p:cNvSpPr txBox="1"/>
            <p:nvPr/>
          </p:nvSpPr>
          <p:spPr>
            <a:xfrm>
              <a:off x="12883041" y="8216961"/>
              <a:ext cx="808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100</a:t>
              </a:r>
            </a:p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Extremely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05B1CAE-7CEA-E3D6-A435-45AD7C8B6056}"/>
              </a:ext>
            </a:extLst>
          </p:cNvPr>
          <p:cNvGrpSpPr/>
          <p:nvPr/>
        </p:nvGrpSpPr>
        <p:grpSpPr>
          <a:xfrm>
            <a:off x="10940603" y="9684005"/>
            <a:ext cx="3253881" cy="371569"/>
            <a:chOff x="10437420" y="8214724"/>
            <a:chExt cx="3253881" cy="371569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C344B3F6-F6AB-4852-A22A-3B78FE774B6C}"/>
                </a:ext>
              </a:extLst>
            </p:cNvPr>
            <p:cNvGrpSpPr/>
            <p:nvPr/>
          </p:nvGrpSpPr>
          <p:grpSpPr>
            <a:xfrm>
              <a:off x="10852367" y="8277125"/>
              <a:ext cx="2305451" cy="108054"/>
              <a:chOff x="10852367" y="8372543"/>
              <a:chExt cx="2305451" cy="108054"/>
            </a:xfrm>
          </p:grpSpPr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2C02A89D-C8F9-668F-E3C8-2005C87908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52367" y="8426570"/>
                <a:ext cx="2305451" cy="138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74399A23-BDCF-77AF-F8B9-83EC6816F44A}"/>
                  </a:ext>
                </a:extLst>
              </p:cNvPr>
              <p:cNvSpPr/>
              <p:nvPr/>
            </p:nvSpPr>
            <p:spPr>
              <a:xfrm>
                <a:off x="11969370" y="8372543"/>
                <a:ext cx="103144" cy="108054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D556698-B40F-BBA4-1EDA-F0FB737CB601}"/>
                </a:ext>
              </a:extLst>
            </p:cNvPr>
            <p:cNvSpPr txBox="1"/>
            <p:nvPr/>
          </p:nvSpPr>
          <p:spPr>
            <a:xfrm>
              <a:off x="10437420" y="8214724"/>
              <a:ext cx="677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Not at all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3576758-0939-0545-CE99-DAD4AB67B1C9}"/>
                </a:ext>
              </a:extLst>
            </p:cNvPr>
            <p:cNvSpPr txBox="1"/>
            <p:nvPr/>
          </p:nvSpPr>
          <p:spPr>
            <a:xfrm>
              <a:off x="12883041" y="8216961"/>
              <a:ext cx="808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100</a:t>
              </a:r>
            </a:p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Extremely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C8999AE0-C8FC-1BCD-F6A2-A59A7E221DF5}"/>
              </a:ext>
            </a:extLst>
          </p:cNvPr>
          <p:cNvGrpSpPr/>
          <p:nvPr/>
        </p:nvGrpSpPr>
        <p:grpSpPr>
          <a:xfrm>
            <a:off x="10940603" y="10465787"/>
            <a:ext cx="3253881" cy="371569"/>
            <a:chOff x="10437420" y="8214724"/>
            <a:chExt cx="3253881" cy="371569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AB8B2379-8719-B2B8-2A8D-9B99329B5E89}"/>
                </a:ext>
              </a:extLst>
            </p:cNvPr>
            <p:cNvGrpSpPr/>
            <p:nvPr/>
          </p:nvGrpSpPr>
          <p:grpSpPr>
            <a:xfrm>
              <a:off x="10852367" y="8277125"/>
              <a:ext cx="2305451" cy="108054"/>
              <a:chOff x="10852367" y="8372543"/>
              <a:chExt cx="2305451" cy="108054"/>
            </a:xfrm>
          </p:grpSpPr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4EB84CF8-AF05-BEC1-15C2-D869DBB259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52367" y="8426570"/>
                <a:ext cx="2305451" cy="138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2877074-9766-AFAE-28B5-206396ACC6EB}"/>
                  </a:ext>
                </a:extLst>
              </p:cNvPr>
              <p:cNvSpPr/>
              <p:nvPr/>
            </p:nvSpPr>
            <p:spPr>
              <a:xfrm>
                <a:off x="11969370" y="8372543"/>
                <a:ext cx="103144" cy="108054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E19E50A2-3F83-CAC3-C4FF-076F2337844C}"/>
                </a:ext>
              </a:extLst>
            </p:cNvPr>
            <p:cNvSpPr txBox="1"/>
            <p:nvPr/>
          </p:nvSpPr>
          <p:spPr>
            <a:xfrm>
              <a:off x="10437420" y="8214724"/>
              <a:ext cx="677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Not at all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AD2993B4-7A89-2C50-1B34-ADD9744DF28C}"/>
                </a:ext>
              </a:extLst>
            </p:cNvPr>
            <p:cNvSpPr txBox="1"/>
            <p:nvPr/>
          </p:nvSpPr>
          <p:spPr>
            <a:xfrm>
              <a:off x="12883041" y="8216961"/>
              <a:ext cx="808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100</a:t>
              </a:r>
            </a:p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Extremely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FB5D8D3-954F-47B0-C7B4-5EFE7C7B9394}"/>
              </a:ext>
            </a:extLst>
          </p:cNvPr>
          <p:cNvGrpSpPr/>
          <p:nvPr/>
        </p:nvGrpSpPr>
        <p:grpSpPr>
          <a:xfrm>
            <a:off x="10940603" y="11283461"/>
            <a:ext cx="3253881" cy="371569"/>
            <a:chOff x="10437420" y="8214724"/>
            <a:chExt cx="3253881" cy="371569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04480C82-EEEC-EECA-C253-BA636644A942}"/>
                </a:ext>
              </a:extLst>
            </p:cNvPr>
            <p:cNvGrpSpPr/>
            <p:nvPr/>
          </p:nvGrpSpPr>
          <p:grpSpPr>
            <a:xfrm>
              <a:off x="10852367" y="8277125"/>
              <a:ext cx="2305451" cy="108054"/>
              <a:chOff x="10852367" y="8372543"/>
              <a:chExt cx="2305451" cy="108054"/>
            </a:xfrm>
          </p:grpSpPr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B2BAC11E-F8EC-4FFE-3535-3A46D8CCA3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52367" y="8426570"/>
                <a:ext cx="2305451" cy="138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B6C0767F-1327-26FC-0D1E-BE9B9659BA38}"/>
                  </a:ext>
                </a:extLst>
              </p:cNvPr>
              <p:cNvSpPr/>
              <p:nvPr/>
            </p:nvSpPr>
            <p:spPr>
              <a:xfrm>
                <a:off x="11969370" y="8372543"/>
                <a:ext cx="103144" cy="108054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B4F338A-490B-9387-9994-4582884D790E}"/>
                </a:ext>
              </a:extLst>
            </p:cNvPr>
            <p:cNvSpPr txBox="1"/>
            <p:nvPr/>
          </p:nvSpPr>
          <p:spPr>
            <a:xfrm>
              <a:off x="10437420" y="8214724"/>
              <a:ext cx="677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Not at all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16AF6B9-668F-62B4-9C88-25DA3C4070FA}"/>
                </a:ext>
              </a:extLst>
            </p:cNvPr>
            <p:cNvSpPr txBox="1"/>
            <p:nvPr/>
          </p:nvSpPr>
          <p:spPr>
            <a:xfrm>
              <a:off x="12883041" y="8216961"/>
              <a:ext cx="808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100</a:t>
              </a:r>
            </a:p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Extremely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3FF7DB2B-3268-162F-CA42-FA111575D635}"/>
              </a:ext>
            </a:extLst>
          </p:cNvPr>
          <p:cNvGrpSpPr/>
          <p:nvPr/>
        </p:nvGrpSpPr>
        <p:grpSpPr>
          <a:xfrm>
            <a:off x="16335818" y="8098121"/>
            <a:ext cx="3253881" cy="371569"/>
            <a:chOff x="10437420" y="8214724"/>
            <a:chExt cx="3253881" cy="371569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18F43A9B-4F6F-E154-C276-43270FDBA41B}"/>
                </a:ext>
              </a:extLst>
            </p:cNvPr>
            <p:cNvGrpSpPr/>
            <p:nvPr/>
          </p:nvGrpSpPr>
          <p:grpSpPr>
            <a:xfrm>
              <a:off x="10852367" y="8277125"/>
              <a:ext cx="2305451" cy="108054"/>
              <a:chOff x="10852367" y="8372543"/>
              <a:chExt cx="2305451" cy="108054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C50BFFDC-8AFA-4B10-7756-0828DD2010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52367" y="8426570"/>
                <a:ext cx="2305451" cy="138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DE5027DB-0999-0ADD-3617-9CCDB5338638}"/>
                  </a:ext>
                </a:extLst>
              </p:cNvPr>
              <p:cNvSpPr/>
              <p:nvPr/>
            </p:nvSpPr>
            <p:spPr>
              <a:xfrm>
                <a:off x="11969370" y="8372543"/>
                <a:ext cx="103144" cy="108054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8F0BCF89-9B82-3FF7-BD44-473CC7C41719}"/>
                </a:ext>
              </a:extLst>
            </p:cNvPr>
            <p:cNvSpPr txBox="1"/>
            <p:nvPr/>
          </p:nvSpPr>
          <p:spPr>
            <a:xfrm>
              <a:off x="10437420" y="8214724"/>
              <a:ext cx="677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Not at all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D1109A1A-3CB4-6913-0AF6-2126ABD17FBC}"/>
                </a:ext>
              </a:extLst>
            </p:cNvPr>
            <p:cNvSpPr txBox="1"/>
            <p:nvPr/>
          </p:nvSpPr>
          <p:spPr>
            <a:xfrm>
              <a:off x="12883041" y="8216961"/>
              <a:ext cx="808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100</a:t>
              </a:r>
            </a:p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Extremely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237E6593-F26E-BAB3-20F7-F5314CB32717}"/>
              </a:ext>
            </a:extLst>
          </p:cNvPr>
          <p:cNvGrpSpPr/>
          <p:nvPr/>
        </p:nvGrpSpPr>
        <p:grpSpPr>
          <a:xfrm>
            <a:off x="16307527" y="8831455"/>
            <a:ext cx="3253881" cy="371569"/>
            <a:chOff x="10437420" y="8214724"/>
            <a:chExt cx="3253881" cy="371569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4C467F57-D3C3-F515-F96C-CD509893A841}"/>
                </a:ext>
              </a:extLst>
            </p:cNvPr>
            <p:cNvGrpSpPr/>
            <p:nvPr/>
          </p:nvGrpSpPr>
          <p:grpSpPr>
            <a:xfrm>
              <a:off x="10852367" y="8277125"/>
              <a:ext cx="2305451" cy="108054"/>
              <a:chOff x="10852367" y="8372543"/>
              <a:chExt cx="2305451" cy="108054"/>
            </a:xfrm>
          </p:grpSpPr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567219EE-B9F3-C6EB-C0B1-D8EBB3401C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52367" y="8426570"/>
                <a:ext cx="2305451" cy="138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07C75C03-2052-24E5-3322-1AB574FBF1CC}"/>
                  </a:ext>
                </a:extLst>
              </p:cNvPr>
              <p:cNvSpPr/>
              <p:nvPr/>
            </p:nvSpPr>
            <p:spPr>
              <a:xfrm>
                <a:off x="11969370" y="8372543"/>
                <a:ext cx="103144" cy="108054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A7F9EFA-82ED-FCC2-854A-722B3556EB7A}"/>
                </a:ext>
              </a:extLst>
            </p:cNvPr>
            <p:cNvSpPr txBox="1"/>
            <p:nvPr/>
          </p:nvSpPr>
          <p:spPr>
            <a:xfrm>
              <a:off x="10437420" y="8214724"/>
              <a:ext cx="677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Not at all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2E014A04-9A92-E04E-EF00-BA36E69E4DDD}"/>
                </a:ext>
              </a:extLst>
            </p:cNvPr>
            <p:cNvSpPr txBox="1"/>
            <p:nvPr/>
          </p:nvSpPr>
          <p:spPr>
            <a:xfrm>
              <a:off x="12883041" y="8216961"/>
              <a:ext cx="808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100</a:t>
              </a:r>
            </a:p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Extremely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3E1B156C-65CA-54E8-BC12-84E70FDE3821}"/>
              </a:ext>
            </a:extLst>
          </p:cNvPr>
          <p:cNvGrpSpPr/>
          <p:nvPr/>
        </p:nvGrpSpPr>
        <p:grpSpPr>
          <a:xfrm>
            <a:off x="10959932" y="8214724"/>
            <a:ext cx="3253881" cy="371569"/>
            <a:chOff x="10437420" y="8214724"/>
            <a:chExt cx="3253881" cy="371569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9808976A-2EB3-382F-E91A-32D2E28E7BE6}"/>
                </a:ext>
              </a:extLst>
            </p:cNvPr>
            <p:cNvGrpSpPr/>
            <p:nvPr/>
          </p:nvGrpSpPr>
          <p:grpSpPr>
            <a:xfrm>
              <a:off x="10852367" y="8277125"/>
              <a:ext cx="2305451" cy="108054"/>
              <a:chOff x="10852367" y="8372543"/>
              <a:chExt cx="2305451" cy="108054"/>
            </a:xfrm>
          </p:grpSpPr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2A6C27C9-4C70-5E85-43C1-1EFF9A1BA3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52367" y="8426570"/>
                <a:ext cx="2305451" cy="138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8ED0D3E0-2F00-031B-7B44-035695DB47CF}"/>
                  </a:ext>
                </a:extLst>
              </p:cNvPr>
              <p:cNvSpPr/>
              <p:nvPr/>
            </p:nvSpPr>
            <p:spPr>
              <a:xfrm>
                <a:off x="11969370" y="8372543"/>
                <a:ext cx="103144" cy="108054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A50A3E97-066A-EDD6-5FAF-952C3AFDC765}"/>
                </a:ext>
              </a:extLst>
            </p:cNvPr>
            <p:cNvSpPr txBox="1"/>
            <p:nvPr/>
          </p:nvSpPr>
          <p:spPr>
            <a:xfrm>
              <a:off x="10437420" y="8214724"/>
              <a:ext cx="677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Not at all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AB80AE70-9B78-9065-ECDD-E6372B7167B2}"/>
                </a:ext>
              </a:extLst>
            </p:cNvPr>
            <p:cNvSpPr txBox="1"/>
            <p:nvPr/>
          </p:nvSpPr>
          <p:spPr>
            <a:xfrm>
              <a:off x="12883041" y="8216961"/>
              <a:ext cx="808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100</a:t>
              </a:r>
            </a:p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Extremely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BCBF6BC-B6B1-B4AE-DB62-C2551C19A4CE}"/>
              </a:ext>
            </a:extLst>
          </p:cNvPr>
          <p:cNvGrpSpPr/>
          <p:nvPr/>
        </p:nvGrpSpPr>
        <p:grpSpPr>
          <a:xfrm>
            <a:off x="16307527" y="10469169"/>
            <a:ext cx="3253881" cy="371569"/>
            <a:chOff x="10437420" y="8214724"/>
            <a:chExt cx="3253881" cy="371569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54F31593-1F87-9F64-1F82-AA9417FF6707}"/>
                </a:ext>
              </a:extLst>
            </p:cNvPr>
            <p:cNvGrpSpPr/>
            <p:nvPr/>
          </p:nvGrpSpPr>
          <p:grpSpPr>
            <a:xfrm>
              <a:off x="10852367" y="8277125"/>
              <a:ext cx="2305451" cy="108054"/>
              <a:chOff x="10852367" y="8372543"/>
              <a:chExt cx="2305451" cy="108054"/>
            </a:xfrm>
          </p:grpSpPr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986FCACC-BE2B-29D9-1821-71E8D3B6EB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52367" y="8426570"/>
                <a:ext cx="2305451" cy="138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2495ED2A-E70F-5F21-C5C4-06B76CA8486D}"/>
                  </a:ext>
                </a:extLst>
              </p:cNvPr>
              <p:cNvSpPr/>
              <p:nvPr/>
            </p:nvSpPr>
            <p:spPr>
              <a:xfrm>
                <a:off x="11969370" y="8372543"/>
                <a:ext cx="103144" cy="108054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3C5A1AE8-24D9-124A-F28B-522438DF8F9A}"/>
                </a:ext>
              </a:extLst>
            </p:cNvPr>
            <p:cNvSpPr txBox="1"/>
            <p:nvPr/>
          </p:nvSpPr>
          <p:spPr>
            <a:xfrm>
              <a:off x="10437420" y="8214724"/>
              <a:ext cx="677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Not at all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659E7D82-ED96-A647-1DD8-03F8E1E57EEF}"/>
                </a:ext>
              </a:extLst>
            </p:cNvPr>
            <p:cNvSpPr txBox="1"/>
            <p:nvPr/>
          </p:nvSpPr>
          <p:spPr>
            <a:xfrm>
              <a:off x="12883041" y="8216961"/>
              <a:ext cx="808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100</a:t>
              </a:r>
            </a:p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Extremely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E811688-032D-E34F-9517-5309D08AC4E1}"/>
              </a:ext>
            </a:extLst>
          </p:cNvPr>
          <p:cNvGrpSpPr/>
          <p:nvPr/>
        </p:nvGrpSpPr>
        <p:grpSpPr>
          <a:xfrm>
            <a:off x="16304768" y="11307064"/>
            <a:ext cx="3253881" cy="371569"/>
            <a:chOff x="10437420" y="8214724"/>
            <a:chExt cx="3253881" cy="371569"/>
          </a:xfrm>
        </p:grpSpPr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037B0E54-D128-0A45-1B98-318A59E60672}"/>
                </a:ext>
              </a:extLst>
            </p:cNvPr>
            <p:cNvGrpSpPr/>
            <p:nvPr/>
          </p:nvGrpSpPr>
          <p:grpSpPr>
            <a:xfrm>
              <a:off x="10852367" y="8277125"/>
              <a:ext cx="2305451" cy="108054"/>
              <a:chOff x="10852367" y="8372543"/>
              <a:chExt cx="2305451" cy="108054"/>
            </a:xfrm>
          </p:grpSpPr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7CD9CAFB-BF92-E04C-A9C1-BEF9855745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52367" y="8426570"/>
                <a:ext cx="2305451" cy="138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77D8E3D6-7F8E-C7A9-A512-6D258E1BA12C}"/>
                  </a:ext>
                </a:extLst>
              </p:cNvPr>
              <p:cNvSpPr/>
              <p:nvPr/>
            </p:nvSpPr>
            <p:spPr>
              <a:xfrm>
                <a:off x="11969370" y="8372543"/>
                <a:ext cx="103144" cy="108054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F68A86D8-7085-C7CB-C640-1CEDA1C6C74B}"/>
                </a:ext>
              </a:extLst>
            </p:cNvPr>
            <p:cNvSpPr txBox="1"/>
            <p:nvPr/>
          </p:nvSpPr>
          <p:spPr>
            <a:xfrm>
              <a:off x="10437420" y="8214724"/>
              <a:ext cx="677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Not at all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20F1FBB-6695-B947-6239-B33523B2467A}"/>
                </a:ext>
              </a:extLst>
            </p:cNvPr>
            <p:cNvSpPr txBox="1"/>
            <p:nvPr/>
          </p:nvSpPr>
          <p:spPr>
            <a:xfrm>
              <a:off x="12883041" y="8216961"/>
              <a:ext cx="808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100</a:t>
              </a:r>
            </a:p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Extremely</a:t>
              </a:r>
            </a:p>
          </p:txBody>
        </p:sp>
      </p:grpSp>
      <p:sp>
        <p:nvSpPr>
          <p:cNvPr id="168" name="Google Shape;86;p1">
            <a:extLst>
              <a:ext uri="{FF2B5EF4-FFF2-40B4-BE49-F238E27FC236}">
                <a16:creationId xmlns:a16="http://schemas.microsoft.com/office/drawing/2014/main" id="{2D66E65A-9EAC-01C3-9657-EFEA608117EC}"/>
              </a:ext>
            </a:extLst>
          </p:cNvPr>
          <p:cNvSpPr/>
          <p:nvPr/>
        </p:nvSpPr>
        <p:spPr>
          <a:xfrm>
            <a:off x="10401721" y="11679749"/>
            <a:ext cx="9495512" cy="6191291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spcFirstLastPara="1" wrap="square" lIns="188581" tIns="31418" rIns="188581" bIns="31418" anchor="t" anchorCtr="0">
            <a:no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Emotion words chosen based on those commonly used in emotional granularity tasks</a:t>
            </a:r>
            <a:r>
              <a:rPr lang="en-US" sz="3400" baseline="300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12</a:t>
            </a:r>
            <a:r>
              <a:rPr lang="en-US" sz="34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, along with those commonly cited to be evoked by music</a:t>
            </a:r>
            <a:r>
              <a:rPr lang="en-US" sz="3400" baseline="300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13</a:t>
            </a:r>
            <a:endParaRPr lang="en-US" sz="34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Emotional granularity scores = -1 X intraclass correlation coefficient (ICC) of emotion ratings (higher scores = greater granularity)</a:t>
            </a:r>
            <a:r>
              <a:rPr lang="en-US" sz="3400" baseline="300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14</a:t>
            </a:r>
            <a:endParaRPr lang="en-US" sz="34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Granularity scores separately calculated for music and pictures and positively- vs. negatively-</a:t>
            </a:r>
            <a:r>
              <a:rPr lang="en-US" sz="3400" dirty="0" err="1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valenced</a:t>
            </a:r>
            <a:r>
              <a:rPr lang="en-US" sz="34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emotions (4 measures per participant)</a:t>
            </a:r>
          </a:p>
        </p:txBody>
      </p:sp>
      <p:pic>
        <p:nvPicPr>
          <p:cNvPr id="172" name="Picture 171">
            <a:extLst>
              <a:ext uri="{FF2B5EF4-FFF2-40B4-BE49-F238E27FC236}">
                <a16:creationId xmlns:a16="http://schemas.microsoft.com/office/drawing/2014/main" id="{1E6CB9FB-4F14-B39E-19C3-3B78CCC5003C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10463918" y="20074544"/>
            <a:ext cx="4627573" cy="3232873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7C431746-1A98-63B2-634E-E5CE64F059D0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15377034" y="20079847"/>
            <a:ext cx="4627573" cy="3232873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229490EF-937D-E498-A253-30EC7ACB7C4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15326384" y="31499332"/>
            <a:ext cx="4627573" cy="3232873"/>
          </a:xfrm>
          <a:prstGeom prst="rect">
            <a:avLst/>
          </a:prstGeom>
        </p:spPr>
      </p:pic>
      <p:sp>
        <p:nvSpPr>
          <p:cNvPr id="182" name="TextBox 181">
            <a:extLst>
              <a:ext uri="{FF2B5EF4-FFF2-40B4-BE49-F238E27FC236}">
                <a16:creationId xmlns:a16="http://schemas.microsoft.com/office/drawing/2014/main" id="{4587B49B-1ABF-5E14-D5F5-174359AFBB37}"/>
              </a:ext>
            </a:extLst>
          </p:cNvPr>
          <p:cNvSpPr txBox="1"/>
          <p:nvPr/>
        </p:nvSpPr>
        <p:spPr>
          <a:xfrm>
            <a:off x="14626391" y="19430615"/>
            <a:ext cx="162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Study 1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5292889E-3591-8A54-D208-BCB54F11177C}"/>
              </a:ext>
            </a:extLst>
          </p:cNvPr>
          <p:cNvSpPr txBox="1"/>
          <p:nvPr/>
        </p:nvSpPr>
        <p:spPr>
          <a:xfrm>
            <a:off x="14626391" y="23533338"/>
            <a:ext cx="162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Study 2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34BE8420-988D-F3A7-280B-7D5E361A5C7A}"/>
              </a:ext>
            </a:extLst>
          </p:cNvPr>
          <p:cNvSpPr txBox="1"/>
          <p:nvPr/>
        </p:nvSpPr>
        <p:spPr>
          <a:xfrm>
            <a:off x="14626391" y="30414641"/>
            <a:ext cx="162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Study 1</a:t>
            </a:r>
          </a:p>
        </p:txBody>
      </p:sp>
      <p:pic>
        <p:nvPicPr>
          <p:cNvPr id="185" name="Picture 184">
            <a:extLst>
              <a:ext uri="{FF2B5EF4-FFF2-40B4-BE49-F238E27FC236}">
                <a16:creationId xmlns:a16="http://schemas.microsoft.com/office/drawing/2014/main" id="{785A76F5-1925-5B86-4566-F65D70F2AA9A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10459680" y="31310497"/>
            <a:ext cx="4636050" cy="3598663"/>
          </a:xfrm>
          <a:prstGeom prst="rect">
            <a:avLst/>
          </a:prstGeom>
        </p:spPr>
      </p:pic>
      <p:sp>
        <p:nvSpPr>
          <p:cNvPr id="187" name="TextBox 186">
            <a:extLst>
              <a:ext uri="{FF2B5EF4-FFF2-40B4-BE49-F238E27FC236}">
                <a16:creationId xmlns:a16="http://schemas.microsoft.com/office/drawing/2014/main" id="{8D15E297-E6E5-01CF-8BF9-8CB51E191C6F}"/>
              </a:ext>
            </a:extLst>
          </p:cNvPr>
          <p:cNvSpPr txBox="1"/>
          <p:nvPr/>
        </p:nvSpPr>
        <p:spPr>
          <a:xfrm>
            <a:off x="14626391" y="35184046"/>
            <a:ext cx="162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Study 2</a:t>
            </a:r>
          </a:p>
        </p:txBody>
      </p:sp>
      <p:pic>
        <p:nvPicPr>
          <p:cNvPr id="189" name="Picture 188" descr="A graph with different colored points&#10;&#10;AI-generated content may be incorrect.">
            <a:extLst>
              <a:ext uri="{FF2B5EF4-FFF2-40B4-BE49-F238E27FC236}">
                <a16:creationId xmlns:a16="http://schemas.microsoft.com/office/drawing/2014/main" id="{FD432C04-6632-EB85-ACEB-E2AEEF151C3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234888" y="36280477"/>
            <a:ext cx="4627573" cy="3232874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BDDDCD81-0C61-4281-43E5-F59A50E92FA3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15436791" y="24457000"/>
            <a:ext cx="4627572" cy="3239301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738339E2-72DC-7507-68BC-F73E2F421009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/>
          <a:stretch/>
        </p:blipFill>
        <p:spPr>
          <a:xfrm>
            <a:off x="10701375" y="24485786"/>
            <a:ext cx="4624251" cy="3236975"/>
          </a:xfrm>
          <a:prstGeom prst="rect">
            <a:avLst/>
          </a:prstGeom>
        </p:spPr>
      </p:pic>
      <p:pic>
        <p:nvPicPr>
          <p:cNvPr id="195" name="Picture 194">
            <a:extLst>
              <a:ext uri="{FF2B5EF4-FFF2-40B4-BE49-F238E27FC236}">
                <a16:creationId xmlns:a16="http://schemas.microsoft.com/office/drawing/2014/main" id="{7D7810F4-CB96-FC1C-37DE-FD3634EDE557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/>
          <a:stretch/>
        </p:blipFill>
        <p:spPr>
          <a:xfrm>
            <a:off x="10401721" y="36095546"/>
            <a:ext cx="4641298" cy="3602735"/>
          </a:xfrm>
          <a:prstGeom prst="rect">
            <a:avLst/>
          </a:prstGeom>
        </p:spPr>
      </p:pic>
      <p:pic>
        <p:nvPicPr>
          <p:cNvPr id="205" name="Picture 204">
            <a:extLst>
              <a:ext uri="{FF2B5EF4-FFF2-40B4-BE49-F238E27FC236}">
                <a16:creationId xmlns:a16="http://schemas.microsoft.com/office/drawing/2014/main" id="{54CE86AD-3E7A-C274-1E39-EE2857057429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l="17772" b="13329"/>
          <a:stretch/>
        </p:blipFill>
        <p:spPr>
          <a:xfrm>
            <a:off x="25769565" y="8919386"/>
            <a:ext cx="4165153" cy="3407840"/>
          </a:xfrm>
          <a:prstGeom prst="rect">
            <a:avLst/>
          </a:prstGeom>
        </p:spPr>
      </p:pic>
      <p:pic>
        <p:nvPicPr>
          <p:cNvPr id="207" name="Picture 206">
            <a:extLst>
              <a:ext uri="{FF2B5EF4-FFF2-40B4-BE49-F238E27FC236}">
                <a16:creationId xmlns:a16="http://schemas.microsoft.com/office/drawing/2014/main" id="{C7D90C84-FF14-6CF5-D87A-B1DCBA81F28A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l="18128" b="13329"/>
          <a:stretch/>
        </p:blipFill>
        <p:spPr>
          <a:xfrm>
            <a:off x="20888106" y="8978366"/>
            <a:ext cx="4147127" cy="3407840"/>
          </a:xfrm>
          <a:prstGeom prst="rect">
            <a:avLst/>
          </a:prstGeom>
        </p:spPr>
      </p:pic>
      <p:pic>
        <p:nvPicPr>
          <p:cNvPr id="209" name="Picture 208">
            <a:extLst>
              <a:ext uri="{FF2B5EF4-FFF2-40B4-BE49-F238E27FC236}">
                <a16:creationId xmlns:a16="http://schemas.microsoft.com/office/drawing/2014/main" id="{20F1C2BC-423A-1432-232D-2DD23C9EA68B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 l="18154" b="14936"/>
          <a:stretch/>
        </p:blipFill>
        <p:spPr>
          <a:xfrm>
            <a:off x="25850813" y="4744861"/>
            <a:ext cx="4145842" cy="3344656"/>
          </a:xfrm>
          <a:prstGeom prst="rect">
            <a:avLst/>
          </a:prstGeom>
        </p:spPr>
      </p:pic>
      <p:pic>
        <p:nvPicPr>
          <p:cNvPr id="211" name="Picture 210">
            <a:extLst>
              <a:ext uri="{FF2B5EF4-FFF2-40B4-BE49-F238E27FC236}">
                <a16:creationId xmlns:a16="http://schemas.microsoft.com/office/drawing/2014/main" id="{D0CFF8F8-38FC-4E58-C6FE-2668F4C99200}"/>
              </a:ext>
            </a:extLst>
          </p:cNvPr>
          <p:cNvPicPr>
            <a:picLocks noChangeAspect="1"/>
          </p:cNvPicPr>
          <p:nvPr/>
        </p:nvPicPr>
        <p:blipFill>
          <a:blip r:embed="rId25"/>
          <a:srcRect l="18667" b="14250"/>
          <a:stretch/>
        </p:blipFill>
        <p:spPr>
          <a:xfrm>
            <a:off x="20888107" y="4759217"/>
            <a:ext cx="4117907" cy="3370085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3E3A8F0D-C5AD-A463-F822-FE8C9AE16A40}"/>
              </a:ext>
            </a:extLst>
          </p:cNvPr>
          <p:cNvSpPr txBox="1"/>
          <p:nvPr/>
        </p:nvSpPr>
        <p:spPr>
          <a:xfrm>
            <a:off x="28479838" y="19421763"/>
            <a:ext cx="162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Study 1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D847ED0C-C86C-7344-CAD3-8E1324F944DD}"/>
              </a:ext>
            </a:extLst>
          </p:cNvPr>
          <p:cNvSpPr txBox="1"/>
          <p:nvPr/>
        </p:nvSpPr>
        <p:spPr>
          <a:xfrm>
            <a:off x="28554400" y="27151691"/>
            <a:ext cx="162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Study 2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72A538BF-C98C-8064-EEE7-D635768462B1}"/>
              </a:ext>
            </a:extLst>
          </p:cNvPr>
          <p:cNvSpPr txBox="1"/>
          <p:nvPr/>
        </p:nvSpPr>
        <p:spPr>
          <a:xfrm>
            <a:off x="20603725" y="36390604"/>
            <a:ext cx="9540688" cy="3317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6070" indent="-457200">
              <a:spcAft>
                <a:spcPts val="200"/>
              </a:spcAft>
              <a:buFont typeface="Arial"/>
              <a:buAutoNum type="arabicPeriod"/>
            </a:pPr>
            <a:r>
              <a:rPr lang="en-US" sz="775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Barrett, L. F., Gross, J., Christensen, T. C., &amp; Benvenuto, M. (2001). Knowing what you’re feeling and knowing what to do about it: Mapping the relation between emotion differentiation and emotion regulation. Cognition and Emotion, 15(6), 713–724. https://</a:t>
            </a:r>
            <a:r>
              <a:rPr lang="en-US" sz="775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doi.org</a:t>
            </a:r>
            <a:r>
              <a:rPr lang="en-US" sz="775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/10.1080/02699930143000239</a:t>
            </a:r>
          </a:p>
          <a:p>
            <a:pPr marL="306070" indent="-457200">
              <a:spcAft>
                <a:spcPts val="200"/>
              </a:spcAft>
              <a:buFont typeface="Arial"/>
              <a:buAutoNum type="arabicPeriod"/>
            </a:pPr>
            <a:r>
              <a:rPr lang="en-US" sz="775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Nook, E. C., Sasse, S. F., Lambert, H. K., McLaughlin, K. A., &amp; Somerville, L. H. (2018). The Nonlinear Development of Emotion Differentiation: Granular Emotional Experience Is Low in Adolescence. Psychological Science, 29(8), 1346–1357. https://</a:t>
            </a:r>
            <a:r>
              <a:rPr lang="en-US" sz="775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doi.org</a:t>
            </a:r>
            <a:r>
              <a:rPr lang="en-US" sz="775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/10.1177/0956797618773357</a:t>
            </a:r>
          </a:p>
          <a:p>
            <a:pPr marL="306070" indent="-457200">
              <a:spcAft>
                <a:spcPts val="200"/>
              </a:spcAft>
              <a:buFont typeface="Arial"/>
              <a:buAutoNum type="arabicPeriod"/>
            </a:pPr>
            <a:r>
              <a:rPr lang="en-US" sz="775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Granot, R., Spitz, D. H., </a:t>
            </a:r>
            <a:r>
              <a:rPr lang="en-US" sz="775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Cherki</a:t>
            </a:r>
            <a:r>
              <a:rPr lang="en-US" sz="775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B. R., Loui, P., Timmers, R., Schaefer, R. S., </a:t>
            </a:r>
            <a:r>
              <a:rPr lang="en-US" sz="775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Vuoskoski</a:t>
            </a:r>
            <a:r>
              <a:rPr lang="en-US" sz="775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J. K., Cárdenas-Soler, R.-N., Soares-Quadros, J. F., Li, S., Lega, C., La Rocca, S., Martínez, I. C., Tanco, M., Marchiano, M., Martínez-Castilla, P., Pérez-Acosta, G., Martínez-</a:t>
            </a:r>
            <a:r>
              <a:rPr lang="en-US" sz="775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Ezquerro</a:t>
            </a:r>
            <a:r>
              <a:rPr lang="en-US" sz="775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J. D., Gutiérrez-Blasco, I. M., … Israel, S. (2021). “Help! I Need Somebody”: Music as a Global Resource for Obtaining Wellbeing Goals in Times of Crisis. Frontiers in Psychology, 12. https://</a:t>
            </a:r>
            <a:r>
              <a:rPr lang="en-US" sz="775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doi.org</a:t>
            </a:r>
            <a:r>
              <a:rPr lang="en-US" sz="775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/10.3389/fpsyg.2021.648013</a:t>
            </a:r>
          </a:p>
          <a:p>
            <a:pPr marL="306070" indent="-457200" rtl="0">
              <a:spcBef>
                <a:spcPts val="0"/>
              </a:spcBef>
              <a:spcAft>
                <a:spcPts val="200"/>
              </a:spcAft>
              <a:buAutoNum type="arabicPeriod"/>
            </a:pPr>
            <a:r>
              <a:rPr lang="en-US" sz="775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Müllensiefen</a:t>
            </a:r>
            <a:r>
              <a:rPr lang="en-US" sz="775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D., Gingras, B., Musil, J., &amp; Stewart, L. (2014). The Musicality of Non-Musicians: An Index for Assessing Musical Sophistication in the General Population. PLOS ONE, 9(2), e89642. </a:t>
            </a:r>
          </a:p>
          <a:p>
            <a:pPr marL="306070" indent="-457200" rtl="0">
              <a:spcBef>
                <a:spcPts val="0"/>
              </a:spcBef>
              <a:spcAft>
                <a:spcPts val="200"/>
              </a:spcAft>
              <a:buAutoNum type="arabicPeriod"/>
            </a:pPr>
            <a:r>
              <a:rPr lang="en-US" sz="775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Spielberger, C. D., Gorsuch, R. L., </a:t>
            </a:r>
            <a:r>
              <a:rPr lang="en-US" sz="775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Lushene</a:t>
            </a:r>
            <a:r>
              <a:rPr lang="en-US" sz="775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R., </a:t>
            </a:r>
            <a:r>
              <a:rPr lang="en-US" sz="775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Vagg</a:t>
            </a:r>
            <a:r>
              <a:rPr lang="en-US" sz="775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P. R., &amp; Jacobs, L. (1970). Manual for the state-trait </a:t>
            </a:r>
            <a:r>
              <a:rPr lang="en-US" sz="77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775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nxiety </a:t>
            </a:r>
            <a:r>
              <a:rPr lang="en-US" sz="775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775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nventory. Consult. Psychol.</a:t>
            </a:r>
          </a:p>
          <a:p>
            <a:pPr marL="306070" indent="-457200" rtl="0">
              <a:spcBef>
                <a:spcPts val="0"/>
              </a:spcBef>
              <a:spcAft>
                <a:spcPts val="200"/>
              </a:spcAft>
              <a:buAutoNum type="arabicPeriod"/>
            </a:pPr>
            <a:r>
              <a:rPr lang="en-US" sz="775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Connor, K. M., &amp; Davidson, J. R. T. (2003). Development of a new resilience scale: The Connor-Davidson Resilience Scale (CD-RISC). Depression and Anxiety, 18(2), 76–82. https://</a:t>
            </a:r>
            <a:r>
              <a:rPr lang="en-US" sz="775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doi.org</a:t>
            </a:r>
            <a:r>
              <a:rPr lang="en-US" sz="775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/10.1002/da.10113</a:t>
            </a:r>
          </a:p>
          <a:p>
            <a:pPr marL="306070" indent="-457200" rtl="0">
              <a:spcBef>
                <a:spcPts val="0"/>
              </a:spcBef>
              <a:spcAft>
                <a:spcPts val="200"/>
              </a:spcAft>
              <a:buAutoNum type="arabicPeriod"/>
            </a:pPr>
            <a:r>
              <a:rPr lang="en-US" sz="775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Beck, A. T., Steer, R. A., &amp; Brown, G. (1996). Beck Depression Inventory–II [Dataset]. https://</a:t>
            </a:r>
            <a:r>
              <a:rPr lang="en-US" sz="775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doi.org</a:t>
            </a:r>
            <a:r>
              <a:rPr lang="en-US" sz="775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/10.1037/t00742-000</a:t>
            </a:r>
          </a:p>
          <a:p>
            <a:pPr marL="306070" indent="-457200" rtl="0">
              <a:spcBef>
                <a:spcPts val="0"/>
              </a:spcBef>
              <a:spcAft>
                <a:spcPts val="200"/>
              </a:spcAft>
              <a:buAutoNum type="arabicPeriod"/>
            </a:pPr>
            <a:r>
              <a:rPr lang="en-US" sz="775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Kang, S.-M., &amp; Shaver, P. R. (2004). Individual Differences in Emotional Complexity: Their Psychological Implications. Journal of Personality, 72(4), 687–726. https://</a:t>
            </a:r>
            <a:r>
              <a:rPr lang="en-US" sz="775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doi.org</a:t>
            </a:r>
            <a:r>
              <a:rPr lang="en-US" sz="775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/10.1111/j.0022-3506.2004.00277.x</a:t>
            </a:r>
          </a:p>
          <a:p>
            <a:pPr marL="306070" indent="-457200">
              <a:spcAft>
                <a:spcPts val="200"/>
              </a:spcAft>
              <a:buFont typeface="Arial"/>
              <a:buAutoNum type="arabicPeriod"/>
            </a:pPr>
            <a:r>
              <a:rPr lang="en-US" sz="775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Angulo, M., Rooks, B. T., Gill, M., Goldstein, T., </a:t>
            </a:r>
            <a:r>
              <a:rPr lang="en-US" sz="775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Sakolsky</a:t>
            </a:r>
            <a:r>
              <a:rPr lang="en-US" sz="775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D., Goldstein, B., Monk, K., Hickey, M. B., </a:t>
            </a:r>
            <a:r>
              <a:rPr lang="en-US" sz="775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Diler</a:t>
            </a:r>
            <a:r>
              <a:rPr lang="en-US" sz="775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R. S., Hafeman, D., </a:t>
            </a:r>
            <a:r>
              <a:rPr lang="en-US" sz="775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Merranko</a:t>
            </a:r>
            <a:r>
              <a:rPr lang="en-US" sz="775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J., Axelson, D., &amp; </a:t>
            </a:r>
            <a:r>
              <a:rPr lang="en-US" sz="775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Birmaher</a:t>
            </a:r>
            <a:r>
              <a:rPr lang="en-US" sz="775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B. (2017). Psychometrics of the screen for adult anxiety related disorders (SCAARED)- A new scale for the assessment of DSM-5 anxiety disorders. Psychiatry Research, 253, 84–90. https://</a:t>
            </a:r>
            <a:r>
              <a:rPr lang="en-US" sz="775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doi.org</a:t>
            </a:r>
            <a:r>
              <a:rPr lang="en-US" sz="775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/10.1016/j.psychres.2017.02.034</a:t>
            </a:r>
          </a:p>
          <a:p>
            <a:pPr marL="306070" indent="-457200">
              <a:spcAft>
                <a:spcPts val="200"/>
              </a:spcAft>
              <a:buFont typeface="Arial"/>
              <a:buAutoNum type="arabicPeriod"/>
            </a:pPr>
            <a:r>
              <a:rPr lang="en-US" sz="775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Kurdi, B., Lozano, S., &amp; Banaji, M. R. (2017). Introducing the Open Affective Standardized Image Set (OASIS). Behavior Research Methods, 49(2), 457–470. https://</a:t>
            </a:r>
            <a:r>
              <a:rPr lang="en-US" sz="775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doi.org</a:t>
            </a:r>
            <a:r>
              <a:rPr lang="en-US" sz="775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/10.3758/s13428-016-0715-3</a:t>
            </a:r>
          </a:p>
          <a:p>
            <a:pPr marL="306070" indent="-457200">
              <a:spcAft>
                <a:spcPts val="200"/>
              </a:spcAft>
              <a:buFont typeface="Arial"/>
              <a:buAutoNum type="arabicPeriod"/>
            </a:pPr>
            <a:r>
              <a:rPr lang="en-US" sz="775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McClay, M., Sachs, M. E., &amp; Clewett, D. (2023). Dynamic emotional states shape the episodic structure of memory. Nature Communications, 14(1), 6533. https://</a:t>
            </a:r>
            <a:r>
              <a:rPr lang="en-US" sz="775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doi.org</a:t>
            </a:r>
            <a:r>
              <a:rPr lang="en-US" sz="775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/10.1038/s41467-023-42241-2</a:t>
            </a:r>
          </a:p>
          <a:p>
            <a:pPr marL="306070" indent="-457200">
              <a:spcAft>
                <a:spcPts val="200"/>
              </a:spcAft>
              <a:buFont typeface="Arial"/>
              <a:buAutoNum type="arabicPeriod"/>
            </a:pPr>
            <a:r>
              <a:rPr lang="en-US" sz="775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Erbas, Y., Sels, L., Ceulemans, E., &amp; </a:t>
            </a:r>
            <a:r>
              <a:rPr lang="en-US" sz="775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Kuppens</a:t>
            </a:r>
            <a:r>
              <a:rPr lang="en-US" sz="775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P. (2016). Feeling Me, Feeling You: The Relation Between Emotion Differentiation and Empathic Accuracy. Social Psychological and Personality Science, 7(3), 240–247. https://</a:t>
            </a:r>
            <a:r>
              <a:rPr lang="en-US" sz="775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doi.org</a:t>
            </a:r>
            <a:r>
              <a:rPr lang="en-US" sz="775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/10.1177/1948550616633504</a:t>
            </a:r>
          </a:p>
          <a:p>
            <a:pPr marL="306070" indent="-457200">
              <a:spcAft>
                <a:spcPts val="200"/>
              </a:spcAft>
              <a:buFont typeface="Arial"/>
              <a:buAutoNum type="arabicPeriod"/>
            </a:pPr>
            <a:r>
              <a:rPr lang="en-US" sz="775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Hevner, K. (1936). Experimental Studies of the Elements of Expression in Music. The American Journal of Psychology, 48(2), 246–268. </a:t>
            </a:r>
            <a:r>
              <a:rPr lang="en-US" sz="775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6"/>
              </a:rPr>
              <a:t>https://doi.org/10.2307/1415746</a:t>
            </a:r>
            <a:endParaRPr lang="en-US" sz="775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6070" indent="-457200">
              <a:spcAft>
                <a:spcPts val="200"/>
              </a:spcAft>
              <a:buFont typeface="Arial"/>
              <a:buAutoNum type="arabicPeriod"/>
            </a:pPr>
            <a:r>
              <a:rPr lang="en-US" sz="775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Erbas, Y., Ceulemans, E., Blanke, E. S., Sels, L., Fischer, A., &amp; </a:t>
            </a:r>
            <a:r>
              <a:rPr lang="en-US" sz="775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Kuppens</a:t>
            </a:r>
            <a:r>
              <a:rPr lang="en-US" sz="775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P. (2019). Emotion differentiation dissected: Between-category, within-category, and integral emotion differentiation, and their relation to well-being. Cognition and Emotion, 33(2), 258–271. https://</a:t>
            </a:r>
            <a:r>
              <a:rPr lang="en-US" sz="775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doi.org</a:t>
            </a:r>
            <a:r>
              <a:rPr lang="en-US" sz="775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/10.1080/02699931.2018.1465894</a:t>
            </a:r>
          </a:p>
          <a:p>
            <a:pPr marL="306070" indent="-457200">
              <a:spcAft>
                <a:spcPts val="200"/>
              </a:spcAft>
              <a:buFont typeface="Arial"/>
              <a:buAutoNum type="arabicPeriod"/>
            </a:pPr>
            <a:endParaRPr lang="en-US" sz="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A2E051A2-0E66-63C1-021C-627A3657B0CA}"/>
              </a:ext>
            </a:extLst>
          </p:cNvPr>
          <p:cNvSpPr/>
          <p:nvPr/>
        </p:nvSpPr>
        <p:spPr>
          <a:xfrm>
            <a:off x="6275294" y="33922447"/>
            <a:ext cx="125506" cy="12550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66351417-A7AB-102E-B26B-530380160E46}"/>
              </a:ext>
            </a:extLst>
          </p:cNvPr>
          <p:cNvSpPr txBox="1"/>
          <p:nvPr/>
        </p:nvSpPr>
        <p:spPr>
          <a:xfrm>
            <a:off x="6380415" y="33779187"/>
            <a:ext cx="229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Start of excerpt</a:t>
            </a:r>
          </a:p>
        </p:txBody>
      </p:sp>
      <p:sp>
        <p:nvSpPr>
          <p:cNvPr id="243" name="Triangle 242">
            <a:extLst>
              <a:ext uri="{FF2B5EF4-FFF2-40B4-BE49-F238E27FC236}">
                <a16:creationId xmlns:a16="http://schemas.microsoft.com/office/drawing/2014/main" id="{50A8EAF9-E59D-47A6-E652-D98F7B9CEB59}"/>
              </a:ext>
            </a:extLst>
          </p:cNvPr>
          <p:cNvSpPr/>
          <p:nvPr/>
        </p:nvSpPr>
        <p:spPr>
          <a:xfrm>
            <a:off x="6274676" y="34151586"/>
            <a:ext cx="136634" cy="129930"/>
          </a:xfrm>
          <a:prstGeom prst="triangl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E440CD2B-6AB5-B78E-5B5B-E5C468175B67}"/>
              </a:ext>
            </a:extLst>
          </p:cNvPr>
          <p:cNvSpPr txBox="1"/>
          <p:nvPr/>
        </p:nvSpPr>
        <p:spPr>
          <a:xfrm>
            <a:off x="6398937" y="34047164"/>
            <a:ext cx="229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End of excerpt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D8C0CD75-6BEA-3D25-005C-ED02C89B01D0}"/>
              </a:ext>
            </a:extLst>
          </p:cNvPr>
          <p:cNvSpPr txBox="1"/>
          <p:nvPr/>
        </p:nvSpPr>
        <p:spPr>
          <a:xfrm>
            <a:off x="13529640" y="22359988"/>
            <a:ext cx="9500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(70) = .51,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p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&lt; .001 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F20E90FB-C3A3-578B-1FB1-DE3143ADABAD}"/>
              </a:ext>
            </a:extLst>
          </p:cNvPr>
          <p:cNvSpPr txBox="1"/>
          <p:nvPr/>
        </p:nvSpPr>
        <p:spPr>
          <a:xfrm>
            <a:off x="18126749" y="22368614"/>
            <a:ext cx="9500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(70) = .58,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p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&lt; .001 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A5817775-6444-255F-8FDD-C19F328DD141}"/>
              </a:ext>
            </a:extLst>
          </p:cNvPr>
          <p:cNvSpPr txBox="1"/>
          <p:nvPr/>
        </p:nvSpPr>
        <p:spPr>
          <a:xfrm>
            <a:off x="13386740" y="26722435"/>
            <a:ext cx="9500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(48) = .62,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p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&lt; .001 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0EAEFBE4-F260-718E-B59B-146CEDF9EBF3}"/>
              </a:ext>
            </a:extLst>
          </p:cNvPr>
          <p:cNvSpPr txBox="1"/>
          <p:nvPr/>
        </p:nvSpPr>
        <p:spPr>
          <a:xfrm>
            <a:off x="18090662" y="26718148"/>
            <a:ext cx="9500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(48) = .65,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p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&lt; .001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039FA1-5089-E541-7575-9145ECB4C885}"/>
              </a:ext>
            </a:extLst>
          </p:cNvPr>
          <p:cNvSpPr txBox="1"/>
          <p:nvPr/>
        </p:nvSpPr>
        <p:spPr>
          <a:xfrm>
            <a:off x="20867511" y="4577026"/>
            <a:ext cx="5411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Correlations between positive emotion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ratings in response to music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AEAAA9-E74C-D417-A34A-C399515E8F59}"/>
              </a:ext>
            </a:extLst>
          </p:cNvPr>
          <p:cNvSpPr txBox="1"/>
          <p:nvPr/>
        </p:nvSpPr>
        <p:spPr>
          <a:xfrm>
            <a:off x="25856782" y="4570798"/>
            <a:ext cx="5411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Correlations between positive emotion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ratings in response to pictures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61E0EB-4FEF-F450-2FB2-F394411E4A79}"/>
              </a:ext>
            </a:extLst>
          </p:cNvPr>
          <p:cNvSpPr txBox="1"/>
          <p:nvPr/>
        </p:nvSpPr>
        <p:spPr>
          <a:xfrm>
            <a:off x="20853251" y="8542741"/>
            <a:ext cx="5411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Correlations between negative emotion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ratings in response to music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987F1D-8E4A-9B5B-B528-B1B61333B6DC}"/>
              </a:ext>
            </a:extLst>
          </p:cNvPr>
          <p:cNvSpPr txBox="1"/>
          <p:nvPr/>
        </p:nvSpPr>
        <p:spPr>
          <a:xfrm>
            <a:off x="25765024" y="8465851"/>
            <a:ext cx="5411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Correlations between negative emotion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ratings in response to pictures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9C59DB-33F9-CB03-714C-704D5A159470}"/>
              </a:ext>
            </a:extLst>
          </p:cNvPr>
          <p:cNvSpPr txBox="1"/>
          <p:nvPr/>
        </p:nvSpPr>
        <p:spPr>
          <a:xfrm>
            <a:off x="10917650" y="31327752"/>
            <a:ext cx="1098065" cy="378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D55E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5DAF9D-FA7F-9D69-1F43-3F4835CCF304}"/>
              </a:ext>
            </a:extLst>
          </p:cNvPr>
          <p:cNvSpPr txBox="1"/>
          <p:nvPr/>
        </p:nvSpPr>
        <p:spPr>
          <a:xfrm>
            <a:off x="10943699" y="31698513"/>
            <a:ext cx="229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16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Music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EFC3475-8152-C3C2-939E-BF6A8378AD2C}"/>
              </a:ext>
            </a:extLst>
          </p:cNvPr>
          <p:cNvGrpSpPr/>
          <p:nvPr/>
        </p:nvGrpSpPr>
        <p:grpSpPr>
          <a:xfrm>
            <a:off x="21422565" y="14014157"/>
            <a:ext cx="8187916" cy="8221509"/>
            <a:chOff x="21203307" y="13990545"/>
            <a:chExt cx="8187916" cy="822150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E9BF1B5-C88B-994A-06F2-26824CAA7CBF}"/>
                </a:ext>
              </a:extLst>
            </p:cNvPr>
            <p:cNvGrpSpPr/>
            <p:nvPr/>
          </p:nvGrpSpPr>
          <p:grpSpPr>
            <a:xfrm>
              <a:off x="21203307" y="17472199"/>
              <a:ext cx="8187916" cy="4739855"/>
              <a:chOff x="21406525" y="15674306"/>
              <a:chExt cx="8187916" cy="4739855"/>
            </a:xfrm>
          </p:grpSpPr>
          <p:pic>
            <p:nvPicPr>
              <p:cNvPr id="230" name="Picture 229">
                <a:extLst>
                  <a:ext uri="{FF2B5EF4-FFF2-40B4-BE49-F238E27FC236}">
                    <a16:creationId xmlns:a16="http://schemas.microsoft.com/office/drawing/2014/main" id="{ED7135EB-2ED5-6F4C-748B-6869177DE8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rcRect/>
              <a:stretch/>
            </p:blipFill>
            <p:spPr>
              <a:xfrm>
                <a:off x="22462274" y="15674306"/>
                <a:ext cx="6771221" cy="4739855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3D9B58-4AC9-FAA3-84BE-D0DB5509675F}"/>
                  </a:ext>
                </a:extLst>
              </p:cNvPr>
              <p:cNvSpPr txBox="1"/>
              <p:nvPr/>
            </p:nvSpPr>
            <p:spPr>
              <a:xfrm>
                <a:off x="21406525" y="15750227"/>
                <a:ext cx="54117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STAI Trait Score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C87F11-2F9E-2BA7-6AF3-0C90FD4E07DD}"/>
                  </a:ext>
                </a:extLst>
              </p:cNvPr>
              <p:cNvSpPr txBox="1"/>
              <p:nvPr/>
            </p:nvSpPr>
            <p:spPr>
              <a:xfrm>
                <a:off x="21969882" y="16156355"/>
                <a:ext cx="54117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CD.RISC Score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34C1EF5-B233-A87D-1D37-90634164EF7F}"/>
                  </a:ext>
                </a:extLst>
              </p:cNvPr>
              <p:cNvSpPr txBox="1"/>
              <p:nvPr/>
            </p:nvSpPr>
            <p:spPr>
              <a:xfrm>
                <a:off x="21526840" y="16581179"/>
                <a:ext cx="54117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Formal Musical Training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948F92-3858-3FC4-E779-D9DF696D4D43}"/>
                  </a:ext>
                </a:extLst>
              </p:cNvPr>
              <p:cNvSpPr txBox="1"/>
              <p:nvPr/>
            </p:nvSpPr>
            <p:spPr>
              <a:xfrm>
                <a:off x="23305458" y="17003380"/>
                <a:ext cx="54117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BDI Score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D284D1-50C1-05D2-925C-A1D9377D1391}"/>
                  </a:ext>
                </a:extLst>
              </p:cNvPr>
              <p:cNvSpPr txBox="1"/>
              <p:nvPr/>
            </p:nvSpPr>
            <p:spPr>
              <a:xfrm>
                <a:off x="22548422" y="17427674"/>
                <a:ext cx="54117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RDEES: Range Score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FF25FC3-46DE-9674-F3B0-D7AAC4EC2EBE}"/>
                  </a:ext>
                </a:extLst>
              </p:cNvPr>
              <p:cNvSpPr txBox="1"/>
              <p:nvPr/>
            </p:nvSpPr>
            <p:spPr>
              <a:xfrm>
                <a:off x="22218700" y="17820478"/>
                <a:ext cx="54117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RDEES: Differentiation Score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24301EA-D8D1-BD7D-5A28-A553BE02C4B2}"/>
                  </a:ext>
                </a:extLst>
              </p:cNvPr>
              <p:cNvSpPr txBox="1"/>
              <p:nvPr/>
            </p:nvSpPr>
            <p:spPr>
              <a:xfrm>
                <a:off x="24182677" y="18227834"/>
                <a:ext cx="54117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RDEES Score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03C37B2-2C84-CCE8-1A1D-84014FD990C2}"/>
                  </a:ext>
                </a:extLst>
              </p:cNvPr>
              <p:cNvSpPr txBox="1"/>
              <p:nvPr/>
            </p:nvSpPr>
            <p:spPr>
              <a:xfrm>
                <a:off x="22596595" y="18670481"/>
                <a:ext cx="54117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Negative Granularity Score: Music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86B970E-4EA8-F0AD-4EE8-EE000F4ED660}"/>
                  </a:ext>
                </a:extLst>
              </p:cNvPr>
              <p:cNvSpPr txBox="1"/>
              <p:nvPr/>
            </p:nvSpPr>
            <p:spPr>
              <a:xfrm>
                <a:off x="23118517" y="19070228"/>
                <a:ext cx="54117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Positive Granularity Score: Music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64A3ADE-84DD-5A5E-49ED-BA15DBE9D898}"/>
                  </a:ext>
                </a:extLst>
              </p:cNvPr>
              <p:cNvSpPr txBox="1"/>
              <p:nvPr/>
            </p:nvSpPr>
            <p:spPr>
              <a:xfrm>
                <a:off x="23180851" y="19497229"/>
                <a:ext cx="54117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Negative Granularity Score: Pictures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1CBA77B-B23C-F7E4-A069-D450AECD2D1C}"/>
                  </a:ext>
                </a:extLst>
              </p:cNvPr>
              <p:cNvSpPr txBox="1"/>
              <p:nvPr/>
            </p:nvSpPr>
            <p:spPr>
              <a:xfrm>
                <a:off x="23706916" y="19916745"/>
                <a:ext cx="54117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Positive Granularity Score: Pictures</a:t>
                </a: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2154C3A-2891-6EAA-58AD-65D468357785}"/>
                </a:ext>
              </a:extLst>
            </p:cNvPr>
            <p:cNvSpPr txBox="1"/>
            <p:nvPr/>
          </p:nvSpPr>
          <p:spPr>
            <a:xfrm rot="2886859">
              <a:off x="21173585" y="18007826"/>
              <a:ext cx="5411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STAI Trait Score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B37F377-6A68-0AF4-FD72-5D1B18398ADA}"/>
                </a:ext>
              </a:extLst>
            </p:cNvPr>
            <p:cNvSpPr txBox="1"/>
            <p:nvPr/>
          </p:nvSpPr>
          <p:spPr>
            <a:xfrm rot="2886859">
              <a:off x="21688474" y="18066369"/>
              <a:ext cx="5411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CD.RISC Score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A179C5B-AC3F-D450-96A8-78BAB72FB326}"/>
                </a:ext>
              </a:extLst>
            </p:cNvPr>
            <p:cNvSpPr txBox="1"/>
            <p:nvPr/>
          </p:nvSpPr>
          <p:spPr>
            <a:xfrm rot="2886859">
              <a:off x="21583585" y="17425994"/>
              <a:ext cx="5411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Formal Musical Training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96C713E-545A-E12E-3316-8504DC03227D}"/>
                </a:ext>
              </a:extLst>
            </p:cNvPr>
            <p:cNvSpPr txBox="1"/>
            <p:nvPr/>
          </p:nvSpPr>
          <p:spPr>
            <a:xfrm rot="2886859">
              <a:off x="22894582" y="18429677"/>
              <a:ext cx="5411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BDI Score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F950B5D-2443-419D-A525-134DECDFDB54}"/>
                </a:ext>
              </a:extLst>
            </p:cNvPr>
            <p:cNvSpPr txBox="1"/>
            <p:nvPr/>
          </p:nvSpPr>
          <p:spPr>
            <a:xfrm rot="2886859">
              <a:off x="22547325" y="17562052"/>
              <a:ext cx="5411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RDEES: Range Score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A08AD5F-AA48-D899-0548-EEA4AA73A1BD}"/>
                </a:ext>
              </a:extLst>
            </p:cNvPr>
            <p:cNvSpPr txBox="1"/>
            <p:nvPr/>
          </p:nvSpPr>
          <p:spPr>
            <a:xfrm rot="2886859">
              <a:off x="22451073" y="16993749"/>
              <a:ext cx="5411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RDEES: Differentiation Score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78F85A2-D261-37CE-DF4C-D7FEDE5DC4BC}"/>
                </a:ext>
              </a:extLst>
            </p:cNvPr>
            <p:cNvSpPr txBox="1"/>
            <p:nvPr/>
          </p:nvSpPr>
          <p:spPr>
            <a:xfrm rot="2886859">
              <a:off x="23895622" y="18146033"/>
              <a:ext cx="5411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RDEES Score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8246214-BC9A-F498-4C38-A964DB7A9BFB}"/>
                </a:ext>
              </a:extLst>
            </p:cNvPr>
            <p:cNvSpPr txBox="1"/>
            <p:nvPr/>
          </p:nvSpPr>
          <p:spPr>
            <a:xfrm rot="2886859">
              <a:off x="22947065" y="16672345"/>
              <a:ext cx="5411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Negative Granularity Score: Music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0FD2D1A-6923-DEAF-6F7E-C922164BD43E}"/>
                </a:ext>
              </a:extLst>
            </p:cNvPr>
            <p:cNvSpPr txBox="1"/>
            <p:nvPr/>
          </p:nvSpPr>
          <p:spPr>
            <a:xfrm rot="2886859">
              <a:off x="23463115" y="16726988"/>
              <a:ext cx="5411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Positive Granularity Score: Music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F1DAFEF-ED8F-CC49-B2D3-42A0055A7654}"/>
                </a:ext>
              </a:extLst>
            </p:cNvPr>
            <p:cNvSpPr txBox="1"/>
            <p:nvPr/>
          </p:nvSpPr>
          <p:spPr>
            <a:xfrm rot="2886859">
              <a:off x="23676386" y="16511761"/>
              <a:ext cx="5411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Negative Granularity Score: Pictures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4A01399-B989-C806-70E7-5AB415F1DC9C}"/>
                </a:ext>
              </a:extLst>
            </p:cNvPr>
            <p:cNvSpPr txBox="1"/>
            <p:nvPr/>
          </p:nvSpPr>
          <p:spPr>
            <a:xfrm rot="2886859">
              <a:off x="24167246" y="16563619"/>
              <a:ext cx="5411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Positive Granularity Score: Pictures</a:t>
              </a: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57F7477C-72A9-89B7-D7D5-6CC5DEBE3C5B}"/>
              </a:ext>
            </a:extLst>
          </p:cNvPr>
          <p:cNvGrpSpPr/>
          <p:nvPr/>
        </p:nvGrpSpPr>
        <p:grpSpPr>
          <a:xfrm>
            <a:off x="20825016" y="21680172"/>
            <a:ext cx="8518127" cy="8338414"/>
            <a:chOff x="20715369" y="20815263"/>
            <a:chExt cx="8518127" cy="8338414"/>
          </a:xfrm>
        </p:grpSpPr>
        <p:pic>
          <p:nvPicPr>
            <p:cNvPr id="235" name="Picture 234">
              <a:extLst>
                <a:ext uri="{FF2B5EF4-FFF2-40B4-BE49-F238E27FC236}">
                  <a16:creationId xmlns:a16="http://schemas.microsoft.com/office/drawing/2014/main" id="{584BA629-016B-940C-FD9B-2E0A8EC87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rcRect/>
            <a:stretch/>
          </p:blipFill>
          <p:spPr>
            <a:xfrm>
              <a:off x="22466937" y="24417085"/>
              <a:ext cx="6766559" cy="4736592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20E1560-BE2C-4062-3EB7-BC67E29FD1F9}"/>
                </a:ext>
              </a:extLst>
            </p:cNvPr>
            <p:cNvSpPr txBox="1"/>
            <p:nvPr/>
          </p:nvSpPr>
          <p:spPr>
            <a:xfrm>
              <a:off x="20715369" y="24548069"/>
              <a:ext cx="5411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Formal Musical Training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7514FDF-66D5-DF92-EAC6-CEC2CC8D665D}"/>
                </a:ext>
              </a:extLst>
            </p:cNvPr>
            <p:cNvSpPr txBox="1"/>
            <p:nvPr/>
          </p:nvSpPr>
          <p:spPr>
            <a:xfrm>
              <a:off x="22570131" y="25011903"/>
              <a:ext cx="5411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BDI Score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3B8526F-028B-2D26-0A5D-95C84299B7B1}"/>
                </a:ext>
              </a:extLst>
            </p:cNvPr>
            <p:cNvSpPr txBox="1"/>
            <p:nvPr/>
          </p:nvSpPr>
          <p:spPr>
            <a:xfrm>
              <a:off x="21757409" y="25504866"/>
              <a:ext cx="5411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RDEES: Range Score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4D21DCF-C501-A080-FD4E-CE9128E66EFB}"/>
                </a:ext>
              </a:extLst>
            </p:cNvPr>
            <p:cNvSpPr txBox="1"/>
            <p:nvPr/>
          </p:nvSpPr>
          <p:spPr>
            <a:xfrm>
              <a:off x="21487689" y="25919607"/>
              <a:ext cx="5411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RDEES: Differentiation Score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0BD9FF0-FAEB-8D16-2A6B-71A1CA3CB1CE}"/>
                </a:ext>
              </a:extLst>
            </p:cNvPr>
            <p:cNvSpPr txBox="1"/>
            <p:nvPr/>
          </p:nvSpPr>
          <p:spPr>
            <a:xfrm>
              <a:off x="23489134" y="26349818"/>
              <a:ext cx="5411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RDEES Score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C83DF00-A6ED-3C9A-A8D3-2E39309F33E0}"/>
                </a:ext>
              </a:extLst>
            </p:cNvPr>
            <p:cNvSpPr txBox="1"/>
            <p:nvPr/>
          </p:nvSpPr>
          <p:spPr>
            <a:xfrm>
              <a:off x="23635684" y="26847776"/>
              <a:ext cx="5411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SCAARED Score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F5041D1-B38D-ADAE-CD48-BEC2838AF15B}"/>
                </a:ext>
              </a:extLst>
            </p:cNvPr>
            <p:cNvSpPr txBox="1"/>
            <p:nvPr/>
          </p:nvSpPr>
          <p:spPr>
            <a:xfrm>
              <a:off x="22361966" y="27326969"/>
              <a:ext cx="5411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Negative Granularity Score: Music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A162CB0-5DD2-D5A0-A577-027954F978EC}"/>
                </a:ext>
              </a:extLst>
            </p:cNvPr>
            <p:cNvSpPr txBox="1"/>
            <p:nvPr/>
          </p:nvSpPr>
          <p:spPr>
            <a:xfrm>
              <a:off x="22937146" y="27725387"/>
              <a:ext cx="5411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Positive Granularity Score: Music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CC652A5-AA75-0F18-0387-75F01B57C41A}"/>
                </a:ext>
              </a:extLst>
            </p:cNvPr>
            <p:cNvSpPr txBox="1"/>
            <p:nvPr/>
          </p:nvSpPr>
          <p:spPr>
            <a:xfrm>
              <a:off x="23007802" y="28225173"/>
              <a:ext cx="5411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Negative Granularity Score: Pictures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98AE7B8-BDB4-C806-EF63-BCC920483617}"/>
                </a:ext>
              </a:extLst>
            </p:cNvPr>
            <p:cNvSpPr txBox="1"/>
            <p:nvPr/>
          </p:nvSpPr>
          <p:spPr>
            <a:xfrm>
              <a:off x="23636014" y="28663634"/>
              <a:ext cx="5411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Positive Granularity Score: Pictures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89E7F00-8FD1-B8FD-6F5A-71AF51BBF2FD}"/>
                </a:ext>
              </a:extLst>
            </p:cNvPr>
            <p:cNvSpPr txBox="1"/>
            <p:nvPr/>
          </p:nvSpPr>
          <p:spPr>
            <a:xfrm rot="2886859">
              <a:off x="20969332" y="24310128"/>
              <a:ext cx="5411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Formal Musical Training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2D500E1-C013-BF3A-3AAA-317E2B1A968A}"/>
                </a:ext>
              </a:extLst>
            </p:cNvPr>
            <p:cNvSpPr txBox="1"/>
            <p:nvPr/>
          </p:nvSpPr>
          <p:spPr>
            <a:xfrm rot="2886859">
              <a:off x="22348258" y="25367040"/>
              <a:ext cx="5411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BDI Score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031D34A-5834-C6CF-38B6-7CCDE7AF1178}"/>
                </a:ext>
              </a:extLst>
            </p:cNvPr>
            <p:cNvSpPr txBox="1"/>
            <p:nvPr/>
          </p:nvSpPr>
          <p:spPr>
            <a:xfrm rot="2886859">
              <a:off x="22059435" y="24464838"/>
              <a:ext cx="5411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RDEES: Range Score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4555DF3-3997-CE61-9823-F0513BF0DF21}"/>
                </a:ext>
              </a:extLst>
            </p:cNvPr>
            <p:cNvSpPr txBox="1"/>
            <p:nvPr/>
          </p:nvSpPr>
          <p:spPr>
            <a:xfrm rot="2886859">
              <a:off x="22011308" y="23943131"/>
              <a:ext cx="5411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RDEES: Differentiation Score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E8BFA17-1996-BC0B-FCC5-12D9392D8400}"/>
                </a:ext>
              </a:extLst>
            </p:cNvPr>
            <p:cNvSpPr txBox="1"/>
            <p:nvPr/>
          </p:nvSpPr>
          <p:spPr>
            <a:xfrm rot="2886859">
              <a:off x="23419135" y="25074046"/>
              <a:ext cx="5411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RDEES Score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6BBBA2F-180B-FC4C-40B4-1189200D91C9}"/>
                </a:ext>
              </a:extLst>
            </p:cNvPr>
            <p:cNvSpPr txBox="1"/>
            <p:nvPr/>
          </p:nvSpPr>
          <p:spPr>
            <a:xfrm rot="2886859">
              <a:off x="23037537" y="23571596"/>
              <a:ext cx="5411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Negative Granularity Score: Music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1A467A7-902A-CFAD-E6BC-944E4085D264}"/>
                </a:ext>
              </a:extLst>
            </p:cNvPr>
            <p:cNvSpPr txBox="1"/>
            <p:nvPr/>
          </p:nvSpPr>
          <p:spPr>
            <a:xfrm rot="2886859">
              <a:off x="23666448" y="23665122"/>
              <a:ext cx="5411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Positive Granularity Score: Music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785F704-9DE1-8CD7-771B-E44FC9B3776E}"/>
                </a:ext>
              </a:extLst>
            </p:cNvPr>
            <p:cNvSpPr txBox="1"/>
            <p:nvPr/>
          </p:nvSpPr>
          <p:spPr>
            <a:xfrm rot="2886859">
              <a:off x="23769631" y="23336479"/>
              <a:ext cx="5411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Negative Granularity Score: Pictures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4092F14-3EF6-DB38-95BE-5D180E5EDCFA}"/>
                </a:ext>
              </a:extLst>
            </p:cNvPr>
            <p:cNvSpPr txBox="1"/>
            <p:nvPr/>
          </p:nvSpPr>
          <p:spPr>
            <a:xfrm rot="2886859">
              <a:off x="24387416" y="23510784"/>
              <a:ext cx="5411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Positive Granularity Score: Pictures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3B9EA6C7-5FBD-91FF-1575-E75D9F8FA8CF}"/>
                </a:ext>
              </a:extLst>
            </p:cNvPr>
            <p:cNvSpPr txBox="1"/>
            <p:nvPr/>
          </p:nvSpPr>
          <p:spPr>
            <a:xfrm rot="2886859">
              <a:off x="23679054" y="24809352"/>
              <a:ext cx="5411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SCAARED Score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8DB81CA-799E-CF45-B5D8-91A68D6BDDF2}"/>
              </a:ext>
            </a:extLst>
          </p:cNvPr>
          <p:cNvSpPr txBox="1"/>
          <p:nvPr/>
        </p:nvSpPr>
        <p:spPr>
          <a:xfrm>
            <a:off x="20171036" y="7663880"/>
            <a:ext cx="5411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happy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28196BF-4A69-7A1D-7781-188881B2659E}"/>
              </a:ext>
            </a:extLst>
          </p:cNvPr>
          <p:cNvSpPr txBox="1"/>
          <p:nvPr/>
        </p:nvSpPr>
        <p:spPr>
          <a:xfrm>
            <a:off x="20064363" y="7023907"/>
            <a:ext cx="5411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satisfied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8C2F8ED-22E9-723B-0CBD-704E0281B3E0}"/>
              </a:ext>
            </a:extLst>
          </p:cNvPr>
          <p:cNvSpPr txBox="1"/>
          <p:nvPr/>
        </p:nvSpPr>
        <p:spPr>
          <a:xfrm>
            <a:off x="20076792" y="6390081"/>
            <a:ext cx="5411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relaxed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1E0DDB1-6BBA-674E-9BD3-01D911BDBE91}"/>
              </a:ext>
            </a:extLst>
          </p:cNvPr>
          <p:cNvSpPr txBox="1"/>
          <p:nvPr/>
        </p:nvSpPr>
        <p:spPr>
          <a:xfrm>
            <a:off x="20171036" y="5711198"/>
            <a:ext cx="966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joyful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E1DDA2C-72A2-239E-3F07-E856F960B432}"/>
              </a:ext>
            </a:extLst>
          </p:cNvPr>
          <p:cNvSpPr txBox="1"/>
          <p:nvPr/>
        </p:nvSpPr>
        <p:spPr>
          <a:xfrm>
            <a:off x="20134949" y="5077649"/>
            <a:ext cx="921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excited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B46DC785-4C18-4972-57B2-AE0760E5C6E1}"/>
              </a:ext>
            </a:extLst>
          </p:cNvPr>
          <p:cNvSpPr txBox="1"/>
          <p:nvPr/>
        </p:nvSpPr>
        <p:spPr>
          <a:xfrm>
            <a:off x="25006014" y="5056320"/>
            <a:ext cx="5411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excited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1A55754D-75B0-D69D-E92B-C9A5887BD2FA}"/>
              </a:ext>
            </a:extLst>
          </p:cNvPr>
          <p:cNvSpPr txBox="1"/>
          <p:nvPr/>
        </p:nvSpPr>
        <p:spPr>
          <a:xfrm>
            <a:off x="25035529" y="5714340"/>
            <a:ext cx="5411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joyful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6C0BC4F0-363C-CB15-D38E-679EAD0CA855}"/>
              </a:ext>
            </a:extLst>
          </p:cNvPr>
          <p:cNvSpPr txBox="1"/>
          <p:nvPr/>
        </p:nvSpPr>
        <p:spPr>
          <a:xfrm>
            <a:off x="24921206" y="6290370"/>
            <a:ext cx="5411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relaxed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025F913C-29DF-5F52-17F0-BCC057DC4484}"/>
              </a:ext>
            </a:extLst>
          </p:cNvPr>
          <p:cNvSpPr txBox="1"/>
          <p:nvPr/>
        </p:nvSpPr>
        <p:spPr>
          <a:xfrm>
            <a:off x="24916482" y="6900404"/>
            <a:ext cx="5411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satisfied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C8988772-2A34-8B6E-FBC2-0F657B00EDE7}"/>
              </a:ext>
            </a:extLst>
          </p:cNvPr>
          <p:cNvSpPr txBox="1"/>
          <p:nvPr/>
        </p:nvSpPr>
        <p:spPr>
          <a:xfrm>
            <a:off x="25027279" y="7645449"/>
            <a:ext cx="5411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happy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8B028A56-27E1-2061-7F43-7EEDB09751FA}"/>
              </a:ext>
            </a:extLst>
          </p:cNvPr>
          <p:cNvSpPr txBox="1"/>
          <p:nvPr/>
        </p:nvSpPr>
        <p:spPr>
          <a:xfrm>
            <a:off x="20893970" y="8157999"/>
            <a:ext cx="711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happy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866EDDA3-E1A2-AB6E-96AD-CD6026D40573}"/>
              </a:ext>
            </a:extLst>
          </p:cNvPr>
          <p:cNvSpPr txBox="1"/>
          <p:nvPr/>
        </p:nvSpPr>
        <p:spPr>
          <a:xfrm>
            <a:off x="21471071" y="8176781"/>
            <a:ext cx="921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satisfied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928E9B1B-124D-0009-CDC1-72AB305FE217}"/>
              </a:ext>
            </a:extLst>
          </p:cNvPr>
          <p:cNvSpPr txBox="1"/>
          <p:nvPr/>
        </p:nvSpPr>
        <p:spPr>
          <a:xfrm>
            <a:off x="22212984" y="8177986"/>
            <a:ext cx="1327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relaxed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08691925-D05F-2B6D-D709-C31C1675A9C6}"/>
              </a:ext>
            </a:extLst>
          </p:cNvPr>
          <p:cNvSpPr txBox="1"/>
          <p:nvPr/>
        </p:nvSpPr>
        <p:spPr>
          <a:xfrm>
            <a:off x="22925795" y="8157843"/>
            <a:ext cx="966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joyful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86699DA-F6E9-3BF2-B30A-07E3D51F5C12}"/>
              </a:ext>
            </a:extLst>
          </p:cNvPr>
          <p:cNvSpPr txBox="1"/>
          <p:nvPr/>
        </p:nvSpPr>
        <p:spPr>
          <a:xfrm>
            <a:off x="23473161" y="8164256"/>
            <a:ext cx="921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excited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44566B6-52B6-DDB6-44DD-D65EE1B72601}"/>
              </a:ext>
            </a:extLst>
          </p:cNvPr>
          <p:cNvSpPr txBox="1"/>
          <p:nvPr/>
        </p:nvSpPr>
        <p:spPr>
          <a:xfrm>
            <a:off x="25796976" y="8098339"/>
            <a:ext cx="711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happy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0DD04CFA-D278-8248-BBB7-9EA144420110}"/>
              </a:ext>
            </a:extLst>
          </p:cNvPr>
          <p:cNvSpPr txBox="1"/>
          <p:nvPr/>
        </p:nvSpPr>
        <p:spPr>
          <a:xfrm>
            <a:off x="26374077" y="8117121"/>
            <a:ext cx="921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satisfied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E2E4694-B360-CC60-5497-EA1D5896B928}"/>
              </a:ext>
            </a:extLst>
          </p:cNvPr>
          <p:cNvSpPr txBox="1"/>
          <p:nvPr/>
        </p:nvSpPr>
        <p:spPr>
          <a:xfrm>
            <a:off x="27115990" y="8118326"/>
            <a:ext cx="1327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relaxed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E41506F4-FF48-B173-255B-442821E3DC69}"/>
              </a:ext>
            </a:extLst>
          </p:cNvPr>
          <p:cNvSpPr txBox="1"/>
          <p:nvPr/>
        </p:nvSpPr>
        <p:spPr>
          <a:xfrm>
            <a:off x="27828801" y="8119448"/>
            <a:ext cx="966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joyful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F8724742-4F33-A19C-6CE8-B246ADC9311A}"/>
              </a:ext>
            </a:extLst>
          </p:cNvPr>
          <p:cNvSpPr txBox="1"/>
          <p:nvPr/>
        </p:nvSpPr>
        <p:spPr>
          <a:xfrm>
            <a:off x="28397432" y="8104596"/>
            <a:ext cx="921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excited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7F39CAC8-197B-D142-251A-E9F3B15DB04F}"/>
              </a:ext>
            </a:extLst>
          </p:cNvPr>
          <p:cNvSpPr txBox="1"/>
          <p:nvPr/>
        </p:nvSpPr>
        <p:spPr>
          <a:xfrm>
            <a:off x="20014315" y="11855109"/>
            <a:ext cx="5411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gloomy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F21D58B0-DDD5-F5A6-789F-D8D4FA13A9F0}"/>
              </a:ext>
            </a:extLst>
          </p:cNvPr>
          <p:cNvSpPr txBox="1"/>
          <p:nvPr/>
        </p:nvSpPr>
        <p:spPr>
          <a:xfrm>
            <a:off x="20289741" y="11244014"/>
            <a:ext cx="5411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sad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CB8FBBDF-C2CC-C739-B5A3-E35B71AA0352}"/>
              </a:ext>
            </a:extLst>
          </p:cNvPr>
          <p:cNvSpPr txBox="1"/>
          <p:nvPr/>
        </p:nvSpPr>
        <p:spPr>
          <a:xfrm>
            <a:off x="20064363" y="10590715"/>
            <a:ext cx="5411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scared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80B54FC4-DD12-5C12-AF04-D2B63C0516A8}"/>
              </a:ext>
            </a:extLst>
          </p:cNvPr>
          <p:cNvSpPr txBox="1"/>
          <p:nvPr/>
        </p:nvSpPr>
        <p:spPr>
          <a:xfrm>
            <a:off x="20004607" y="9915956"/>
            <a:ext cx="5411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anxious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4A29A965-DAD4-A79A-7DF3-54FE15D7FB71}"/>
              </a:ext>
            </a:extLst>
          </p:cNvPr>
          <p:cNvSpPr txBox="1"/>
          <p:nvPr/>
        </p:nvSpPr>
        <p:spPr>
          <a:xfrm>
            <a:off x="20134949" y="9281709"/>
            <a:ext cx="5411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upset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F5979DFE-D435-815D-AABA-A3BE8A812A35}"/>
              </a:ext>
            </a:extLst>
          </p:cNvPr>
          <p:cNvSpPr txBox="1"/>
          <p:nvPr/>
        </p:nvSpPr>
        <p:spPr>
          <a:xfrm>
            <a:off x="20888106" y="12351047"/>
            <a:ext cx="5411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gloomy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F4B35C0D-AB7E-A654-0704-B2ADB42765C0}"/>
              </a:ext>
            </a:extLst>
          </p:cNvPr>
          <p:cNvSpPr txBox="1"/>
          <p:nvPr/>
        </p:nvSpPr>
        <p:spPr>
          <a:xfrm>
            <a:off x="21685424" y="12353257"/>
            <a:ext cx="5411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sad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42842EC-729A-D2C3-E3ED-D5CE30AD70CD}"/>
              </a:ext>
            </a:extLst>
          </p:cNvPr>
          <p:cNvSpPr txBox="1"/>
          <p:nvPr/>
        </p:nvSpPr>
        <p:spPr>
          <a:xfrm>
            <a:off x="22215324" y="12354085"/>
            <a:ext cx="5411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scared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4A621F98-F34D-8B3D-ED7C-8276F53963EB}"/>
              </a:ext>
            </a:extLst>
          </p:cNvPr>
          <p:cNvSpPr txBox="1"/>
          <p:nvPr/>
        </p:nvSpPr>
        <p:spPr>
          <a:xfrm>
            <a:off x="22859449" y="12363203"/>
            <a:ext cx="5411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anxious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54164F82-C080-804D-9580-1BAE03C23BDF}"/>
              </a:ext>
            </a:extLst>
          </p:cNvPr>
          <p:cNvSpPr txBox="1"/>
          <p:nvPr/>
        </p:nvSpPr>
        <p:spPr>
          <a:xfrm>
            <a:off x="23632204" y="12366699"/>
            <a:ext cx="5411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upset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EEF75AF-A0BC-D62A-A709-9B065FB53902}"/>
              </a:ext>
            </a:extLst>
          </p:cNvPr>
          <p:cNvSpPr txBox="1"/>
          <p:nvPr/>
        </p:nvSpPr>
        <p:spPr>
          <a:xfrm>
            <a:off x="24921206" y="9222638"/>
            <a:ext cx="5411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upset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752DB7EC-6B4C-2D32-07AB-263B290D339A}"/>
              </a:ext>
            </a:extLst>
          </p:cNvPr>
          <p:cNvSpPr txBox="1"/>
          <p:nvPr/>
        </p:nvSpPr>
        <p:spPr>
          <a:xfrm>
            <a:off x="24795407" y="9877007"/>
            <a:ext cx="5411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anxious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19600382-5675-4E35-B64A-B1A0E031D41E}"/>
              </a:ext>
            </a:extLst>
          </p:cNvPr>
          <p:cNvSpPr txBox="1"/>
          <p:nvPr/>
        </p:nvSpPr>
        <p:spPr>
          <a:xfrm>
            <a:off x="24885119" y="10551201"/>
            <a:ext cx="5411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scared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E9FBDF6-866F-51FA-AF85-9D25092DBD32}"/>
              </a:ext>
            </a:extLst>
          </p:cNvPr>
          <p:cNvSpPr txBox="1"/>
          <p:nvPr/>
        </p:nvSpPr>
        <p:spPr>
          <a:xfrm>
            <a:off x="25027279" y="11226831"/>
            <a:ext cx="5411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sad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925B4AFC-25F9-DE2E-1172-8921EF1DFBCE}"/>
              </a:ext>
            </a:extLst>
          </p:cNvPr>
          <p:cNvSpPr txBox="1"/>
          <p:nvPr/>
        </p:nvSpPr>
        <p:spPr>
          <a:xfrm>
            <a:off x="24885119" y="11817914"/>
            <a:ext cx="5411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gloomy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BF9AD319-8BE2-8BDC-807B-AACEDF3ABA07}"/>
              </a:ext>
            </a:extLst>
          </p:cNvPr>
          <p:cNvSpPr txBox="1"/>
          <p:nvPr/>
        </p:nvSpPr>
        <p:spPr>
          <a:xfrm>
            <a:off x="25773956" y="12310028"/>
            <a:ext cx="5411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gloomy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E83AD98D-8D9D-FBCE-E5E5-C5674DD3F7E1}"/>
              </a:ext>
            </a:extLst>
          </p:cNvPr>
          <p:cNvSpPr txBox="1"/>
          <p:nvPr/>
        </p:nvSpPr>
        <p:spPr>
          <a:xfrm>
            <a:off x="26584356" y="12315228"/>
            <a:ext cx="5411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sad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867475B0-BB0E-D5D3-F20E-015E266943A9}"/>
              </a:ext>
            </a:extLst>
          </p:cNvPr>
          <p:cNvSpPr txBox="1"/>
          <p:nvPr/>
        </p:nvSpPr>
        <p:spPr>
          <a:xfrm>
            <a:off x="27083030" y="12321925"/>
            <a:ext cx="5411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scared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EFF9FC2C-E043-F875-691A-B47B27022987}"/>
              </a:ext>
            </a:extLst>
          </p:cNvPr>
          <p:cNvSpPr txBox="1"/>
          <p:nvPr/>
        </p:nvSpPr>
        <p:spPr>
          <a:xfrm>
            <a:off x="27733691" y="12321557"/>
            <a:ext cx="5411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anxious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8446B11E-94AA-A778-67CC-D3616C24ECA6}"/>
              </a:ext>
            </a:extLst>
          </p:cNvPr>
          <p:cNvSpPr txBox="1"/>
          <p:nvPr/>
        </p:nvSpPr>
        <p:spPr>
          <a:xfrm>
            <a:off x="28472879" y="12329783"/>
            <a:ext cx="5411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upset</a:t>
            </a:r>
          </a:p>
        </p:txBody>
      </p:sp>
      <p:pic>
        <p:nvPicPr>
          <p:cNvPr id="236" name="Picture 2" descr="Open Science Framework (OSF) | University of Oklahoma Libraries">
            <a:extLst>
              <a:ext uri="{FF2B5EF4-FFF2-40B4-BE49-F238E27FC236}">
                <a16:creationId xmlns:a16="http://schemas.microsoft.com/office/drawing/2014/main" id="{95CF00A3-D35F-5679-D8B4-13C65A1CF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4388" y="39790969"/>
            <a:ext cx="1160412" cy="43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7" name="Picture 236">
            <a:extLst>
              <a:ext uri="{FF2B5EF4-FFF2-40B4-BE49-F238E27FC236}">
                <a16:creationId xmlns:a16="http://schemas.microsoft.com/office/drawing/2014/main" id="{BF8AEF6C-CC58-94C1-28D0-02D8F61E75B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4271" b="96171" l="2614" r="9693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873913" y="39805282"/>
            <a:ext cx="405362" cy="312775"/>
          </a:xfrm>
          <a:prstGeom prst="rect">
            <a:avLst/>
          </a:prstGeom>
        </p:spPr>
      </p:pic>
      <p:sp>
        <p:nvSpPr>
          <p:cNvPr id="240" name="TextBox 239">
            <a:extLst>
              <a:ext uri="{FF2B5EF4-FFF2-40B4-BE49-F238E27FC236}">
                <a16:creationId xmlns:a16="http://schemas.microsoft.com/office/drawing/2014/main" id="{30637427-812E-F489-E5EF-E5ED6E35A339}"/>
              </a:ext>
            </a:extLst>
          </p:cNvPr>
          <p:cNvSpPr txBox="1"/>
          <p:nvPr/>
        </p:nvSpPr>
        <p:spPr>
          <a:xfrm>
            <a:off x="26352825" y="39822175"/>
            <a:ext cx="20797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200"/>
              </a:spcAft>
            </a:pPr>
            <a:r>
              <a:rPr lang="en-US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fahmed@college.harvard.edu</a:t>
            </a:r>
            <a:endParaRPr lang="en-US" sz="1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0" name="Picture 249" descr="A qr code with a few squares&#10;&#10;AI-generated content may be incorrect.">
            <a:extLst>
              <a:ext uri="{FF2B5EF4-FFF2-40B4-BE49-F238E27FC236}">
                <a16:creationId xmlns:a16="http://schemas.microsoft.com/office/drawing/2014/main" id="{EFE0511F-DA6C-AA1C-FE2C-FEB978CCA9D7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9429118" y="39745383"/>
            <a:ext cx="488217" cy="488217"/>
          </a:xfrm>
          <a:prstGeom prst="rect">
            <a:avLst/>
          </a:prstGeom>
        </p:spPr>
      </p:pic>
      <p:sp>
        <p:nvSpPr>
          <p:cNvPr id="215" name="TextBox 214">
            <a:extLst>
              <a:ext uri="{FF2B5EF4-FFF2-40B4-BE49-F238E27FC236}">
                <a16:creationId xmlns:a16="http://schemas.microsoft.com/office/drawing/2014/main" id="{BD7282AD-3EC5-9932-FE50-470687C3E582}"/>
              </a:ext>
            </a:extLst>
          </p:cNvPr>
          <p:cNvSpPr txBox="1"/>
          <p:nvPr/>
        </p:nvSpPr>
        <p:spPr>
          <a:xfrm>
            <a:off x="20769146" y="39553739"/>
            <a:ext cx="500041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Supported by NIH R01AG078376, NIH R21AG075232, NSF-BCS 2240330 and NSF-CAREER 1945436, and Sony Faculty Innovation Award to PL and NSF GRFP awarded to NK.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17751</TotalTime>
  <Words>1737</Words>
  <Application>Microsoft Macintosh PowerPoint</Application>
  <PresentationFormat>Custom</PresentationFormat>
  <Paragraphs>225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Nicholas Kathios</cp:lastModifiedBy>
  <cp:revision>120</cp:revision>
  <cp:lastPrinted>2023-08-20T00:15:20Z</cp:lastPrinted>
  <dcterms:created xsi:type="dcterms:W3CDTF">2021-02-08T14:55:12Z</dcterms:created>
  <dcterms:modified xsi:type="dcterms:W3CDTF">2025-03-20T13:22:37Z</dcterms:modified>
</cp:coreProperties>
</file>